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8" r:id="rId4"/>
    <p:sldId id="257" r:id="rId5"/>
    <p:sldId id="259" r:id="rId6"/>
    <p:sldId id="260" r:id="rId7"/>
    <p:sldId id="262" r:id="rId8"/>
    <p:sldId id="263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/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087" y="2928934"/>
            <a:ext cx="7489825" cy="1000131"/>
          </a:xfrm>
        </p:spPr>
        <p:txBody>
          <a:bodyPr>
            <a:noAutofit/>
          </a:bodyPr>
          <a:lstStyle>
            <a:lvl1pPr>
              <a:defRPr sz="4000" b="1" cap="all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569" y="4295773"/>
            <a:ext cx="7501344" cy="57150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Your Date Here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Your Footer Here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786E5-36B4-4750-9BD9-353AA4FBC1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792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5816" y="620688"/>
            <a:ext cx="5770984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rgbClr val="1D26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2915816" y="3076"/>
            <a:ext cx="5770984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462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ontent Placeholder 2"/>
          <p:cNvSpPr>
            <a:spLocks noGrp="1"/>
          </p:cNvSpPr>
          <p:nvPr>
            <p:ph idx="1"/>
          </p:nvPr>
        </p:nvSpPr>
        <p:spPr>
          <a:xfrm>
            <a:off x="1714480" y="1700213"/>
            <a:ext cx="6602434" cy="4321175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7" name="Title 1"/>
          <p:cNvSpPr>
            <a:spLocks noGrp="1"/>
          </p:cNvSpPr>
          <p:nvPr>
            <p:ph type="title"/>
          </p:nvPr>
        </p:nvSpPr>
        <p:spPr>
          <a:xfrm>
            <a:off x="1714480" y="857232"/>
            <a:ext cx="6602432" cy="857232"/>
          </a:xfrm>
        </p:spPr>
        <p:txBody>
          <a:bodyPr>
            <a:normAutofit/>
          </a:bodyPr>
          <a:lstStyle>
            <a:lvl1pPr>
              <a:defRPr sz="3600" cap="sm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1"/>
          </p:nvPr>
        </p:nvSpPr>
        <p:spPr>
          <a:xfrm>
            <a:off x="7759711" y="6356350"/>
            <a:ext cx="1114404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8" name="Footer Placeholder 97"/>
          <p:cNvSpPr>
            <a:spLocks noGrp="1"/>
          </p:cNvSpPr>
          <p:nvPr>
            <p:ph type="ftr" sz="quarter" idx="12"/>
          </p:nvPr>
        </p:nvSpPr>
        <p:spPr>
          <a:xfrm>
            <a:off x="35560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Your Date Here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Your Footer Here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786E5-36B4-4750-9BD9-353AA4FBC1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xmlns="" val="75492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071678"/>
            <a:ext cx="7572428" cy="2071702"/>
          </a:xfrm>
        </p:spPr>
        <p:txBody>
          <a:bodyPr/>
          <a:lstStyle/>
          <a:p>
            <a:r>
              <a:rPr lang="uk-UA" dirty="0" smtClean="0"/>
              <a:t>Як молодь Індонезії ставиться до непотизму?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071942"/>
            <a:ext cx="4714876" cy="214314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Білецький Андрій Володимирович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аспірант кафедри кримінології та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кримінально-виконавчого права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6" name="Picture 4" descr="Картинки по запросу флаг индонез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7091"/>
            <a:ext cx="1714480" cy="1140909"/>
          </a:xfrm>
          <a:prstGeom prst="rect">
            <a:avLst/>
          </a:prstGeom>
          <a:noFill/>
        </p:spPr>
      </p:pic>
      <p:pic>
        <p:nvPicPr>
          <p:cNvPr id="18438" name="Picture 6" descr="Картинки по запросу флаг украин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712705"/>
            <a:ext cx="1714512" cy="1145295"/>
          </a:xfrm>
          <a:prstGeom prst="rect">
            <a:avLst/>
          </a:prstGeom>
          <a:noFill/>
        </p:spPr>
      </p:pic>
      <p:sp>
        <p:nvSpPr>
          <p:cNvPr id="18442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6" name="Picture 14" descr="Картинки по запросу бруней флаг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5714992"/>
            <a:ext cx="2286016" cy="1143008"/>
          </a:xfrm>
          <a:prstGeom prst="rect">
            <a:avLst/>
          </a:prstGeom>
          <a:noFill/>
        </p:spPr>
      </p:pic>
      <p:pic>
        <p:nvPicPr>
          <p:cNvPr id="18448" name="Picture 16" descr="Картинки по запросу флаг новой зеланд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32" y="5715016"/>
            <a:ext cx="2285968" cy="1142984"/>
          </a:xfrm>
          <a:prstGeom prst="rect">
            <a:avLst/>
          </a:prstGeom>
          <a:noFill/>
        </p:spPr>
      </p:pic>
      <p:pic>
        <p:nvPicPr>
          <p:cNvPr id="18450" name="Picture 18" descr="Картинки по запросу Universiti Brunei Darussalam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0"/>
            <a:ext cx="1357322" cy="1920612"/>
          </a:xfrm>
          <a:prstGeom prst="rect">
            <a:avLst/>
          </a:prstGeom>
          <a:noFill/>
        </p:spPr>
      </p:pic>
      <p:pic>
        <p:nvPicPr>
          <p:cNvPr id="18452" name="Picture 20" descr="Картинки по запросу Massey University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15198" y="0"/>
            <a:ext cx="1928802" cy="1928802"/>
          </a:xfrm>
          <a:prstGeom prst="rect">
            <a:avLst/>
          </a:prstGeom>
          <a:noFill/>
        </p:spPr>
      </p:pic>
      <p:pic>
        <p:nvPicPr>
          <p:cNvPr id="18454" name="Picture 22" descr="Картинки по запросу національний юридичний університет імені ярослава мудрого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08" y="0"/>
            <a:ext cx="1857388" cy="1907538"/>
          </a:xfrm>
          <a:prstGeom prst="rect">
            <a:avLst/>
          </a:prstGeom>
          <a:noFill/>
        </p:spPr>
      </p:pic>
      <p:pic>
        <p:nvPicPr>
          <p:cNvPr id="18458" name="Picture 26" descr="Похожее изображение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1714480" cy="1916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4143404"/>
          </a:xfrm>
        </p:spPr>
        <p:txBody>
          <a:bodyPr/>
          <a:lstStyle/>
          <a:p>
            <a:r>
              <a:rPr lang="uk-UA" sz="4800" dirty="0" smtClean="0"/>
              <a:t>ДЯКУЮ ЗА УВАГУ</a:t>
            </a:r>
            <a:br>
              <a:rPr lang="uk-UA" sz="4800" dirty="0" smtClean="0"/>
            </a:br>
            <a:r>
              <a:rPr lang="uk-UA" sz="4800" dirty="0" smtClean="0"/>
              <a:t/>
            </a:r>
            <a:br>
              <a:rPr lang="uk-UA" sz="4800" dirty="0" smtClean="0"/>
            </a:br>
            <a:r>
              <a:rPr lang="uk-UA" sz="4800" dirty="0" smtClean="0"/>
              <a:t>ЗАПИТАННЯ?</a:t>
            </a:r>
            <a:endParaRPr lang="ru-RU" sz="4800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816197" y="5000636"/>
            <a:ext cx="3327803" cy="704863"/>
          </a:xfrm>
        </p:spPr>
        <p:txBody>
          <a:bodyPr/>
          <a:lstStyle/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a.beletskiy17@gmail.com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85918" y="1714488"/>
            <a:ext cx="6858048" cy="4786346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uk-UA" b="1" u="sng" dirty="0" smtClean="0"/>
              <a:t>Мета дослідження </a:t>
            </a:r>
            <a:r>
              <a:rPr lang="uk-UA" dirty="0" smtClean="0"/>
              <a:t>– вивчення культурних аспектів </a:t>
            </a:r>
            <a:r>
              <a:rPr lang="uk-UA" dirty="0" smtClean="0"/>
              <a:t>сприйняття молоддю </a:t>
            </a:r>
            <a:r>
              <a:rPr lang="uk-UA" dirty="0" smtClean="0"/>
              <a:t>Індонезії </a:t>
            </a:r>
            <a:r>
              <a:rPr lang="uk-UA" dirty="0" smtClean="0"/>
              <a:t>явища непотизму</a:t>
            </a:r>
            <a:endParaRPr lang="uk-UA" dirty="0" smtClean="0"/>
          </a:p>
          <a:p>
            <a:pPr>
              <a:buBlip>
                <a:blip r:embed="rId2"/>
              </a:buBlip>
            </a:pPr>
            <a:r>
              <a:rPr lang="uk-UA" b="1" u="sng" dirty="0" smtClean="0"/>
              <a:t>Метод дослідження </a:t>
            </a:r>
            <a:r>
              <a:rPr lang="uk-UA" dirty="0" smtClean="0"/>
              <a:t>– змішаний (поєднання кількісного та якісного методів)</a:t>
            </a:r>
          </a:p>
          <a:p>
            <a:pPr>
              <a:buBlip>
                <a:blip r:embed="rId2"/>
              </a:buBlip>
            </a:pPr>
            <a:r>
              <a:rPr lang="uk-UA" b="1" u="sng" dirty="0" smtClean="0"/>
              <a:t>Місце проведення дослідження </a:t>
            </a:r>
            <a:r>
              <a:rPr lang="uk-UA" dirty="0" smtClean="0"/>
              <a:t>– Університет імені </a:t>
            </a:r>
            <a:r>
              <a:rPr lang="uk-UA" dirty="0" err="1" smtClean="0"/>
              <a:t>Гаджа</a:t>
            </a:r>
            <a:r>
              <a:rPr lang="uk-UA" dirty="0" smtClean="0"/>
              <a:t> </a:t>
            </a:r>
            <a:r>
              <a:rPr lang="uk-UA" dirty="0" err="1" smtClean="0"/>
              <a:t>Мада</a:t>
            </a:r>
            <a:r>
              <a:rPr lang="uk-UA" dirty="0" smtClean="0"/>
              <a:t>, </a:t>
            </a:r>
            <a:r>
              <a:rPr lang="uk-UA" dirty="0" err="1" smtClean="0"/>
              <a:t>Джоджокьярта</a:t>
            </a:r>
            <a:r>
              <a:rPr lang="uk-UA" dirty="0" smtClean="0"/>
              <a:t>, Індонезія</a:t>
            </a:r>
          </a:p>
          <a:p>
            <a:pPr>
              <a:buBlip>
                <a:blip r:embed="rId2"/>
              </a:buBlip>
            </a:pPr>
            <a:r>
              <a:rPr lang="uk-UA" b="1" u="sng" dirty="0" smtClean="0"/>
              <a:t>Дослідження проводилось </a:t>
            </a:r>
            <a:r>
              <a:rPr lang="uk-UA" dirty="0" smtClean="0"/>
              <a:t>ученими з України, Брунею, Індонезії та Нової Зеландії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ОПИС ДОСЛІДЖЕННЯ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donesia Corruption Ind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714752"/>
            <a:ext cx="5981880" cy="278608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480" y="642918"/>
            <a:ext cx="6602432" cy="857232"/>
          </a:xfrm>
        </p:spPr>
        <p:txBody>
          <a:bodyPr/>
          <a:lstStyle/>
          <a:p>
            <a:r>
              <a:rPr lang="uk-UA" dirty="0" smtClean="0"/>
              <a:t>СТАН КОРУПЦІЇ В ІНДОНЕЗІЇ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428736"/>
            <a:ext cx="58864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57290" y="785794"/>
            <a:ext cx="7643866" cy="10001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Дослідження базувалось на </a:t>
            </a:r>
            <a:r>
              <a:rPr lang="uk-UA" b="1" dirty="0" smtClean="0"/>
              <a:t>теорії культурних змін</a:t>
            </a:r>
            <a:r>
              <a:rPr lang="uk-UA" dirty="0" smtClean="0"/>
              <a:t> голландського ученого </a:t>
            </a:r>
            <a:r>
              <a:rPr lang="uk-UA" b="1" dirty="0" smtClean="0"/>
              <a:t>Герта </a:t>
            </a:r>
            <a:r>
              <a:rPr lang="uk-UA" b="1" dirty="0" err="1" smtClean="0"/>
              <a:t>Хофстеде</a:t>
            </a:r>
            <a:r>
              <a:rPr lang="uk-UA" b="1" dirty="0" smtClean="0"/>
              <a:t>.</a:t>
            </a:r>
            <a:endParaRPr lang="uk-UA" dirty="0" smtClean="0"/>
          </a:p>
        </p:txBody>
      </p:sp>
      <p:pic>
        <p:nvPicPr>
          <p:cNvPr id="1945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3711"/>
            <a:ext cx="5357850" cy="50742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b="1" dirty="0" err="1" smtClean="0"/>
              <a:t>Дистанційованість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члени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наділені</a:t>
            </a:r>
            <a:r>
              <a:rPr lang="ru-RU" dirty="0" smtClean="0"/>
              <a:t> </a:t>
            </a:r>
            <a:r>
              <a:rPr lang="ru-RU" dirty="0" err="1" smtClean="0"/>
              <a:t>відносно</a:t>
            </a:r>
            <a:r>
              <a:rPr lang="ru-RU" dirty="0" smtClean="0"/>
              <a:t> </a:t>
            </a:r>
            <a:r>
              <a:rPr lang="ru-RU" dirty="0" err="1" smtClean="0"/>
              <a:t>меншими</a:t>
            </a:r>
            <a:r>
              <a:rPr lang="ru-RU" dirty="0" smtClean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, </a:t>
            </a:r>
            <a:r>
              <a:rPr lang="ru-RU" dirty="0" err="1" smtClean="0"/>
              <a:t>очікують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допускають</a:t>
            </a:r>
            <a:r>
              <a:rPr lang="ru-RU" dirty="0" smtClean="0"/>
              <a:t> </a:t>
            </a:r>
            <a:r>
              <a:rPr lang="ru-RU" dirty="0" err="1" smtClean="0"/>
              <a:t>нерівномірність</a:t>
            </a:r>
            <a:r>
              <a:rPr lang="en-US" dirty="0" smtClean="0"/>
              <a:t> </a:t>
            </a:r>
            <a:r>
              <a:rPr lang="uk-UA" dirty="0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ПОНЯТТЯ ТЕОРІЇ</a:t>
            </a:r>
            <a:endParaRPr lang="ru-RU" dirty="0"/>
          </a:p>
        </p:txBody>
      </p:sp>
      <p:pic>
        <p:nvPicPr>
          <p:cNvPr id="21506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929066"/>
            <a:ext cx="7000924" cy="2392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b="1" dirty="0" err="1" smtClean="0"/>
              <a:t>Уникнення</a:t>
            </a:r>
            <a:r>
              <a:rPr lang="ru-RU" b="1" dirty="0" smtClean="0"/>
              <a:t> </a:t>
            </a:r>
            <a:r>
              <a:rPr lang="ru-RU" b="1" dirty="0" err="1" smtClean="0"/>
              <a:t>невизначеності</a:t>
            </a:r>
            <a:r>
              <a:rPr lang="ru-RU" b="1" dirty="0" smtClean="0"/>
              <a:t> (</a:t>
            </a:r>
            <a:r>
              <a:rPr lang="ru-RU" b="1" dirty="0" err="1" smtClean="0"/>
              <a:t>неприйняття</a:t>
            </a:r>
            <a:r>
              <a:rPr lang="ru-RU" b="1" dirty="0" smtClean="0"/>
              <a:t> </a:t>
            </a:r>
            <a:r>
              <a:rPr lang="ru-RU" b="1" dirty="0" err="1" smtClean="0"/>
              <a:t>невизначеності</a:t>
            </a:r>
            <a:r>
              <a:rPr lang="ru-RU" b="1" dirty="0" smtClean="0"/>
              <a:t>) </a:t>
            </a:r>
            <a:r>
              <a:rPr lang="ru-RU" dirty="0" smtClean="0"/>
              <a:t>–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 на </a:t>
            </a:r>
            <a:r>
              <a:rPr lang="ru-RU" dirty="0" err="1" smtClean="0"/>
              <a:t>незнайомі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ПОНЯТТЯ ТЕОРІЇ</a:t>
            </a:r>
            <a:endParaRPr lang="ru-RU" dirty="0"/>
          </a:p>
        </p:txBody>
      </p:sp>
      <p:pic>
        <p:nvPicPr>
          <p:cNvPr id="22530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429000"/>
            <a:ext cx="6286544" cy="2728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b="1" dirty="0" err="1" smtClean="0"/>
              <a:t>Індивідуалізм-колективізм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якому</a:t>
            </a:r>
            <a:r>
              <a:rPr lang="ru-RU" dirty="0" smtClean="0"/>
              <a:t> стилю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перевагу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члени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: </a:t>
            </a:r>
            <a:r>
              <a:rPr lang="ru-RU" dirty="0" err="1" smtClean="0"/>
              <a:t>діяти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в межах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ПОНЯТТЯ ТЕОРІЇ</a:t>
            </a:r>
            <a:endParaRPr lang="ru-RU" dirty="0"/>
          </a:p>
        </p:txBody>
      </p:sp>
      <p:pic>
        <p:nvPicPr>
          <p:cNvPr id="24578" name="Picture 2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643314"/>
            <a:ext cx="6500858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14480" y="1700213"/>
            <a:ext cx="7000924" cy="4872059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uk-UA" dirty="0" smtClean="0"/>
              <a:t>Серед Індонезійського суспільства переважає особливий вид колективізму – сімейство (англ.</a:t>
            </a:r>
            <a:r>
              <a:rPr lang="ru-RU" dirty="0" smtClean="0"/>
              <a:t> </a:t>
            </a:r>
            <a:r>
              <a:rPr lang="en-US" b="1" i="1" dirty="0" err="1" smtClean="0"/>
              <a:t>Familialism</a:t>
            </a:r>
            <a:r>
              <a:rPr lang="en-US" dirty="0" smtClean="0"/>
              <a:t>)</a:t>
            </a:r>
            <a:r>
              <a:rPr lang="uk-UA" dirty="0" smtClean="0"/>
              <a:t>, який і є основною причиною виникнення непотизму</a:t>
            </a:r>
          </a:p>
          <a:p>
            <a:pPr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r>
              <a:rPr lang="uk-UA" dirty="0" smtClean="0"/>
              <a:t>Дослідження показало, що  сприйняття непотизму більше </a:t>
            </a:r>
            <a:r>
              <a:rPr lang="uk-UA" dirty="0" err="1" smtClean="0"/>
              <a:t>пов</a:t>
            </a:r>
            <a:r>
              <a:rPr lang="en-US" dirty="0" smtClean="0"/>
              <a:t>’</a:t>
            </a:r>
            <a:r>
              <a:rPr lang="uk-UA" dirty="0" err="1" smtClean="0"/>
              <a:t>язано</a:t>
            </a:r>
            <a:r>
              <a:rPr lang="uk-UA" dirty="0" smtClean="0"/>
              <a:t> з високим рівнем </a:t>
            </a:r>
            <a:r>
              <a:rPr lang="uk-UA" b="1" i="1" dirty="0" err="1" smtClean="0"/>
              <a:t>дістанційованості</a:t>
            </a:r>
            <a:r>
              <a:rPr lang="uk-UA" b="1" i="1" dirty="0" smtClean="0"/>
              <a:t> від влади</a:t>
            </a:r>
            <a:r>
              <a:rPr lang="uk-UA" dirty="0" smtClean="0"/>
              <a:t>, аніж  з </a:t>
            </a:r>
            <a:r>
              <a:rPr lang="uk-UA" i="1" dirty="0" smtClean="0"/>
              <a:t>колективізмом</a:t>
            </a:r>
            <a:r>
              <a:rPr lang="uk-UA" dirty="0" smtClean="0"/>
              <a:t> та </a:t>
            </a:r>
            <a:r>
              <a:rPr lang="uk-UA" i="1" dirty="0" err="1" smtClean="0"/>
              <a:t>несприйняттям</a:t>
            </a:r>
            <a:r>
              <a:rPr lang="uk-UA" i="1" dirty="0" smtClean="0"/>
              <a:t> невизначеності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 ДОСЛІДЖЕННЯ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14480" y="1700213"/>
            <a:ext cx="7000924" cy="4872059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uk-UA" dirty="0" smtClean="0"/>
              <a:t>Наразі молодь Індонезії намагається впровадити культуру індивідуалізму в суспільні відносини. Однак </a:t>
            </a:r>
            <a:r>
              <a:rPr lang="uk-UA" dirty="0" err="1" smtClean="0"/>
              <a:t>“зіткнення”</a:t>
            </a:r>
            <a:r>
              <a:rPr lang="uk-UA" dirty="0" smtClean="0"/>
              <a:t> індивідуалізму та колективізму створює зайвий тиск на особистість</a:t>
            </a:r>
          </a:p>
          <a:p>
            <a:pPr>
              <a:buBlip>
                <a:blip r:embed="rId2"/>
              </a:buBlip>
            </a:pPr>
            <a:endParaRPr lang="uk-UA" dirty="0" smtClean="0"/>
          </a:p>
          <a:p>
            <a:pPr>
              <a:buBlip>
                <a:blip r:embed="rId2"/>
              </a:buBlip>
            </a:pPr>
            <a:r>
              <a:rPr lang="ru-RU" dirty="0" smtClean="0"/>
              <a:t>Результат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підтверджує</a:t>
            </a:r>
            <a:r>
              <a:rPr lang="ru-RU" dirty="0" smtClean="0"/>
              <a:t> </a:t>
            </a:r>
            <a:r>
              <a:rPr lang="ru-RU" dirty="0" err="1" smtClean="0"/>
              <a:t>важливість</a:t>
            </a:r>
            <a:r>
              <a:rPr lang="ru-RU" dirty="0" smtClean="0"/>
              <a:t> </a:t>
            </a:r>
            <a:r>
              <a:rPr lang="ru-RU" b="1" dirty="0" err="1" smtClean="0"/>
              <a:t>культурної</a:t>
            </a:r>
            <a:r>
              <a:rPr lang="ru-RU" b="1" dirty="0" smtClean="0"/>
              <a:t> </a:t>
            </a:r>
            <a:r>
              <a:rPr lang="ru-RU" b="1" dirty="0" err="1" smtClean="0"/>
              <a:t>перспективи</a:t>
            </a:r>
            <a:r>
              <a:rPr lang="ru-RU" b="1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поясненні</a:t>
            </a:r>
            <a:r>
              <a:rPr lang="ru-RU" dirty="0" smtClean="0"/>
              <a:t> непотизму</a:t>
            </a:r>
          </a:p>
          <a:p>
            <a:pPr>
              <a:buBlip>
                <a:blip r:embed="rId2"/>
              </a:buBlip>
            </a:pPr>
            <a:endParaRPr lang="uk-UA" dirty="0" smtClean="0"/>
          </a:p>
          <a:p>
            <a:pPr>
              <a:buBlip>
                <a:blip r:embed="rId2"/>
              </a:buBlip>
            </a:pPr>
            <a:r>
              <a:rPr lang="ru-RU" dirty="0" err="1" smtClean="0"/>
              <a:t>Незважаючи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 </a:t>
            </a:r>
            <a:r>
              <a:rPr lang="ru-RU" dirty="0" err="1" smtClean="0"/>
              <a:t>стимульованість</a:t>
            </a:r>
            <a:r>
              <a:rPr lang="ru-RU" dirty="0" smtClean="0"/>
              <a:t> непотизму </a:t>
            </a:r>
            <a:r>
              <a:rPr lang="ru-RU" b="1" dirty="0" err="1" smtClean="0"/>
              <a:t>дистанційованістю</a:t>
            </a:r>
            <a:r>
              <a:rPr lang="ru-RU" b="1" dirty="0" smtClean="0"/>
              <a:t> </a:t>
            </a:r>
            <a:r>
              <a:rPr lang="ru-RU" b="1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якісних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доводять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b="1" dirty="0" err="1" smtClean="0"/>
              <a:t>колективізму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 ДОСЛІДЖЕННЯ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93</TotalTime>
  <Words>268</Words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Тема1</vt:lpstr>
      <vt:lpstr>Blank</vt:lpstr>
      <vt:lpstr>Як молодь Індонезії ставиться до непотизму?</vt:lpstr>
      <vt:lpstr>ОПИС ДОСЛІДЖЕННЯ</vt:lpstr>
      <vt:lpstr>СТАН КОРУПЦІЇ В ІНДОНЕЗІЇ</vt:lpstr>
      <vt:lpstr>Дослідження базувалось на теорії культурних змін голландського ученого Герта Хофстеде.</vt:lpstr>
      <vt:lpstr>ОСНОВНІ ПОНЯТТЯ ТЕОРІЇ</vt:lpstr>
      <vt:lpstr>ОСНОВНІ ПОНЯТТЯ ТЕОРІЇ</vt:lpstr>
      <vt:lpstr>ОСНОВНІ ПОНЯТТЯ ТЕОРІЇ</vt:lpstr>
      <vt:lpstr>ВИСНОВКИ ДОСЛІДЖЕННЯ</vt:lpstr>
      <vt:lpstr>ВИСНОВКИ ДОСЛІДЖЕННЯ</vt:lpstr>
      <vt:lpstr>ДЯКУЮ ЗА УВАГУ  ЗАПИТАННЯ?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молодь Індонезії ставиться до непотизму?</dc:title>
  <dc:creator>Андрей Белецкий</dc:creator>
  <cp:lastModifiedBy>Андрей Белецкий</cp:lastModifiedBy>
  <cp:revision>14</cp:revision>
  <dcterms:created xsi:type="dcterms:W3CDTF">2017-12-08T16:17:40Z</dcterms:created>
  <dcterms:modified xsi:type="dcterms:W3CDTF">2017-12-10T20:36:08Z</dcterms:modified>
</cp:coreProperties>
</file>