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8" r:id="rId10"/>
    <p:sldId id="26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a:srgbClr val="FF004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32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07.12.2017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260874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07.12.2017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07.12.2017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122707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07.12.2017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38442655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pPr/>
              <a:t>07.12.2017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21595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7"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0BB889-9D34-4BBB-8EBF-7B432ADE08F0}" type="datetimeFigureOut">
              <a:rPr lang="ru-RU" smtClean="0"/>
              <a:pPr/>
              <a:t>07.12.2017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23490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0BB889-9D34-4BBB-8EBF-7B432ADE08F0}" type="datetimeFigureOut">
              <a:rPr lang="ru-RU" smtClean="0"/>
              <a:pPr/>
              <a:t>07.12.2017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22860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0BB889-9D34-4BBB-8EBF-7B432ADE08F0}" type="datetimeFigureOut">
              <a:rPr lang="ru-RU" smtClean="0"/>
              <a:pPr/>
              <a:t>07.12.2017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pPr/>
              <a:t>07.12.2017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23749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07.12.2017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07.12.2017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pPr/>
              <a:t>07.12.2017</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pPr/>
              <a:t>‹#›</a:t>
            </a:fld>
            <a:endParaRPr lang="ru-RU"/>
          </a:p>
        </p:txBody>
      </p:sp>
      <p:pic>
        <p:nvPicPr>
          <p:cNvPr id="7" name="Рисунок 6"/>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0" y="1711234"/>
            <a:ext cx="9144000" cy="2586446"/>
          </a:xfrm>
        </p:spPr>
        <p:txBody>
          <a:bodyPr>
            <a:normAutofit/>
          </a:bodyPr>
          <a:lstStyle/>
          <a:p>
            <a:r>
              <a:rPr lang="uk-UA" sz="4200" dirty="0" smtClean="0">
                <a:ln w="18415" cmpd="sng">
                  <a:solidFill>
                    <a:srgbClr val="FFFFFF"/>
                  </a:solidFill>
                  <a:prstDash val="solid"/>
                </a:ln>
                <a:solidFill>
                  <a:srgbClr val="002060"/>
                </a:solidFill>
                <a:effectLst>
                  <a:outerShdw blurRad="50800" dist="38100" algn="l" rotWithShape="0">
                    <a:prstClr val="black">
                      <a:alpha val="40000"/>
                    </a:prstClr>
                  </a:outerShdw>
                </a:effectLst>
                <a:latin typeface="Arial Black" pitchFamily="34" charset="0"/>
                <a:cs typeface="Arial" pitchFamily="34" charset="0"/>
              </a:rPr>
              <a:t>Поняття медичного </a:t>
            </a:r>
            <a:br>
              <a:rPr lang="uk-UA" sz="4200" dirty="0" smtClean="0">
                <a:ln w="18415" cmpd="sng">
                  <a:solidFill>
                    <a:srgbClr val="FFFFFF"/>
                  </a:solidFill>
                  <a:prstDash val="solid"/>
                </a:ln>
                <a:solidFill>
                  <a:srgbClr val="002060"/>
                </a:solidFill>
                <a:effectLst>
                  <a:outerShdw blurRad="50800" dist="38100" algn="l" rotWithShape="0">
                    <a:prstClr val="black">
                      <a:alpha val="40000"/>
                    </a:prstClr>
                  </a:outerShdw>
                </a:effectLst>
                <a:latin typeface="Arial Black" pitchFamily="34" charset="0"/>
                <a:cs typeface="Arial" pitchFamily="34" charset="0"/>
              </a:rPr>
            </a:br>
            <a:r>
              <a:rPr lang="uk-UA" sz="4200" dirty="0" smtClean="0">
                <a:ln w="18415" cmpd="sng">
                  <a:solidFill>
                    <a:srgbClr val="FFFFFF"/>
                  </a:solidFill>
                  <a:prstDash val="solid"/>
                </a:ln>
                <a:solidFill>
                  <a:srgbClr val="002060"/>
                </a:solidFill>
                <a:effectLst>
                  <a:outerShdw blurRad="50800" dist="38100" algn="l" rotWithShape="0">
                    <a:prstClr val="black">
                      <a:alpha val="40000"/>
                    </a:prstClr>
                  </a:outerShdw>
                </a:effectLst>
                <a:latin typeface="Arial Black" pitchFamily="34" charset="0"/>
                <a:cs typeface="Arial" pitchFamily="34" charset="0"/>
              </a:rPr>
              <a:t>працівника як </a:t>
            </a:r>
            <a:r>
              <a:rPr lang="uk-UA" sz="4200" dirty="0" err="1" smtClean="0">
                <a:ln w="18415" cmpd="sng">
                  <a:solidFill>
                    <a:srgbClr val="FFFFFF"/>
                  </a:solidFill>
                  <a:prstDash val="solid"/>
                </a:ln>
                <a:solidFill>
                  <a:srgbClr val="002060"/>
                </a:solidFill>
                <a:effectLst>
                  <a:outerShdw blurRad="50800" dist="38100" algn="l" rotWithShape="0">
                    <a:prstClr val="black">
                      <a:alpha val="40000"/>
                    </a:prstClr>
                  </a:outerShdw>
                </a:effectLst>
                <a:latin typeface="Arial Black" pitchFamily="34" charset="0"/>
                <a:cs typeface="Arial" pitchFamily="34" charset="0"/>
              </a:rPr>
              <a:t>суб</a:t>
            </a:r>
            <a:r>
              <a:rPr lang="en-US" sz="4200" dirty="0" smtClean="0">
                <a:ln w="18415" cmpd="sng">
                  <a:solidFill>
                    <a:srgbClr val="FFFFFF"/>
                  </a:solidFill>
                  <a:prstDash val="solid"/>
                </a:ln>
                <a:solidFill>
                  <a:srgbClr val="002060"/>
                </a:solidFill>
                <a:effectLst>
                  <a:outerShdw blurRad="50800" dist="38100" algn="l" rotWithShape="0">
                    <a:prstClr val="black">
                      <a:alpha val="40000"/>
                    </a:prstClr>
                  </a:outerShdw>
                </a:effectLst>
                <a:latin typeface="Arial Black" pitchFamily="34" charset="0"/>
                <a:cs typeface="Arial" pitchFamily="34" charset="0"/>
              </a:rPr>
              <a:t>’</a:t>
            </a:r>
            <a:r>
              <a:rPr lang="uk-UA" sz="4200" dirty="0" err="1" smtClean="0">
                <a:ln w="18415" cmpd="sng">
                  <a:solidFill>
                    <a:srgbClr val="FFFFFF"/>
                  </a:solidFill>
                  <a:prstDash val="solid"/>
                </a:ln>
                <a:solidFill>
                  <a:srgbClr val="002060"/>
                </a:solidFill>
                <a:effectLst>
                  <a:outerShdw blurRad="50800" dist="38100" algn="l" rotWithShape="0">
                    <a:prstClr val="black">
                      <a:alpha val="40000"/>
                    </a:prstClr>
                  </a:outerShdw>
                </a:effectLst>
                <a:latin typeface="Arial Black" pitchFamily="34" charset="0"/>
                <a:cs typeface="Arial" pitchFamily="34" charset="0"/>
              </a:rPr>
              <a:t>єкта</a:t>
            </a:r>
            <a:r>
              <a:rPr lang="uk-UA" sz="4200" dirty="0" smtClean="0">
                <a:ln w="18415" cmpd="sng">
                  <a:solidFill>
                    <a:srgbClr val="FFFFFF"/>
                  </a:solidFill>
                  <a:prstDash val="solid"/>
                </a:ln>
                <a:solidFill>
                  <a:srgbClr val="002060"/>
                </a:solidFill>
                <a:effectLst>
                  <a:outerShdw blurRad="50800" dist="38100" algn="l" rotWithShape="0">
                    <a:prstClr val="black">
                      <a:alpha val="40000"/>
                    </a:prstClr>
                  </a:outerShdw>
                </a:effectLst>
                <a:latin typeface="Arial Black" pitchFamily="34" charset="0"/>
                <a:cs typeface="Arial" pitchFamily="34" charset="0"/>
              </a:rPr>
              <a:t> злочину, передбаченого </a:t>
            </a:r>
            <a:br>
              <a:rPr lang="uk-UA" sz="4200" dirty="0" smtClean="0">
                <a:ln w="18415" cmpd="sng">
                  <a:solidFill>
                    <a:srgbClr val="FFFFFF"/>
                  </a:solidFill>
                  <a:prstDash val="solid"/>
                </a:ln>
                <a:solidFill>
                  <a:srgbClr val="002060"/>
                </a:solidFill>
                <a:effectLst>
                  <a:outerShdw blurRad="50800" dist="38100" algn="l" rotWithShape="0">
                    <a:prstClr val="black">
                      <a:alpha val="40000"/>
                    </a:prstClr>
                  </a:outerShdw>
                </a:effectLst>
                <a:latin typeface="Arial Black" pitchFamily="34" charset="0"/>
                <a:cs typeface="Arial" pitchFamily="34" charset="0"/>
              </a:rPr>
            </a:br>
            <a:r>
              <a:rPr lang="uk-UA" sz="4200" dirty="0" smtClean="0">
                <a:ln w="18415" cmpd="sng">
                  <a:solidFill>
                    <a:srgbClr val="FFFFFF"/>
                  </a:solidFill>
                  <a:prstDash val="solid"/>
                </a:ln>
                <a:solidFill>
                  <a:srgbClr val="002060"/>
                </a:solidFill>
                <a:effectLst>
                  <a:outerShdw blurRad="50800" dist="38100" algn="l" rotWithShape="0">
                    <a:prstClr val="black">
                      <a:alpha val="40000"/>
                    </a:prstClr>
                  </a:outerShdw>
                </a:effectLst>
                <a:latin typeface="Arial Black" pitchFamily="34" charset="0"/>
                <a:cs typeface="Arial" pitchFamily="34" charset="0"/>
              </a:rPr>
              <a:t>ст. 139 КК України</a:t>
            </a:r>
            <a:endParaRPr lang="ru-RU" sz="4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mn-lt"/>
            </a:endParaRPr>
          </a:p>
        </p:txBody>
      </p:sp>
      <p:sp>
        <p:nvSpPr>
          <p:cNvPr id="3" name="Подзаголовок 2"/>
          <p:cNvSpPr>
            <a:spLocks noGrp="1"/>
          </p:cNvSpPr>
          <p:nvPr>
            <p:ph type="subTitle" idx="1"/>
          </p:nvPr>
        </p:nvSpPr>
        <p:spPr>
          <a:xfrm>
            <a:off x="235132" y="4441372"/>
            <a:ext cx="8673736" cy="2416628"/>
          </a:xfrm>
        </p:spPr>
        <p:txBody>
          <a:bodyPr>
            <a:normAutofit fontScale="92500" lnSpcReduction="20000"/>
          </a:bodyPr>
          <a:lstStyle/>
          <a:p>
            <a:pPr algn="r"/>
            <a:r>
              <a:rPr lang="uk-UA" sz="2900" b="1" dirty="0" err="1" smtClean="0">
                <a:latin typeface="Arial" pitchFamily="34" charset="0"/>
                <a:cs typeface="Arial" pitchFamily="34" charset="0"/>
              </a:rPr>
              <a:t>Ботякова</a:t>
            </a:r>
            <a:r>
              <a:rPr lang="uk-UA" sz="2900" b="1" dirty="0" smtClean="0">
                <a:latin typeface="Arial" pitchFamily="34" charset="0"/>
                <a:cs typeface="Arial" pitchFamily="34" charset="0"/>
              </a:rPr>
              <a:t> В.В. </a:t>
            </a:r>
          </a:p>
          <a:p>
            <a:pPr algn="r"/>
            <a:r>
              <a:rPr lang="uk-UA" sz="2900" dirty="0" smtClean="0">
                <a:latin typeface="Arial" pitchFamily="34" charset="0"/>
                <a:cs typeface="Arial" pitchFamily="34" charset="0"/>
              </a:rPr>
              <a:t>аспірант кафедри кримінального права, </a:t>
            </a:r>
          </a:p>
          <a:p>
            <a:pPr algn="r"/>
            <a:r>
              <a:rPr lang="uk-UA" sz="2900" dirty="0" smtClean="0">
                <a:latin typeface="Arial" pitchFamily="34" charset="0"/>
                <a:cs typeface="Arial" pitchFamily="34" charset="0"/>
              </a:rPr>
              <a:t>кримінології, цивільного та господарського права </a:t>
            </a:r>
          </a:p>
          <a:p>
            <a:pPr algn="r"/>
            <a:r>
              <a:rPr lang="uk-UA" sz="2900" dirty="0" smtClean="0">
                <a:latin typeface="Arial" pitchFamily="34" charset="0"/>
                <a:cs typeface="Arial" pitchFamily="34" charset="0"/>
              </a:rPr>
              <a:t>ВНЗ «Національна Академія Управління» </a:t>
            </a:r>
            <a:r>
              <a:rPr lang="uk-UA" sz="2900" dirty="0" err="1" smtClean="0">
                <a:latin typeface="Arial" pitchFamily="34" charset="0"/>
                <a:cs typeface="Arial" pitchFamily="34" charset="0"/>
              </a:rPr>
              <a:t>м.Київ</a:t>
            </a:r>
            <a:endParaRPr lang="en-US" sz="2900" dirty="0" smtClean="0">
              <a:latin typeface="Arial" pitchFamily="34" charset="0"/>
              <a:cs typeface="Arial" pitchFamily="34" charset="0"/>
            </a:endParaRPr>
          </a:p>
          <a:p>
            <a:pPr algn="r"/>
            <a:r>
              <a:rPr lang="uk-UA" sz="2900" dirty="0" smtClean="0">
                <a:latin typeface="Arial" pitchFamily="34" charset="0"/>
                <a:cs typeface="Arial" pitchFamily="34" charset="0"/>
              </a:rPr>
              <a:t>Науковий керівник:</a:t>
            </a:r>
          </a:p>
          <a:p>
            <a:pPr algn="r"/>
            <a:r>
              <a:rPr lang="uk-UA" sz="2900" b="1" dirty="0" smtClean="0">
                <a:latin typeface="Arial" pitchFamily="34" charset="0"/>
                <a:cs typeface="Arial" pitchFamily="34" charset="0"/>
              </a:rPr>
              <a:t> </a:t>
            </a:r>
            <a:r>
              <a:rPr lang="uk-UA" sz="2900" b="1" dirty="0" err="1" smtClean="0">
                <a:latin typeface="Arial" pitchFamily="34" charset="0"/>
                <a:cs typeface="Arial" pitchFamily="34" charset="0"/>
              </a:rPr>
              <a:t>д.ю.н</a:t>
            </a:r>
            <a:r>
              <a:rPr lang="uk-UA" sz="2900" b="1" dirty="0" smtClean="0">
                <a:latin typeface="Arial" pitchFamily="34" charset="0"/>
                <a:cs typeface="Arial" pitchFamily="34" charset="0"/>
              </a:rPr>
              <a:t>., проф. Матвійчук В.К.</a:t>
            </a:r>
            <a:endParaRPr lang="ru-RU" sz="2900" b="1" dirty="0">
              <a:latin typeface="Arial" pitchFamily="34" charset="0"/>
              <a:cs typeface="Arial" pitchFamily="34" charset="0"/>
            </a:endParaRPr>
          </a:p>
        </p:txBody>
      </p:sp>
      <p:pic>
        <p:nvPicPr>
          <p:cNvPr id="8" name="Рисунок 7" descr="ГОТОВО.png"/>
          <p:cNvPicPr>
            <a:picLocks noChangeAspect="1"/>
          </p:cNvPicPr>
          <p:nvPr/>
        </p:nvPicPr>
        <p:blipFill>
          <a:blip r:embed="rId3" cstate="print"/>
          <a:stretch>
            <a:fillRect/>
          </a:stretch>
        </p:blipFill>
        <p:spPr>
          <a:xfrm>
            <a:off x="5637513" y="1"/>
            <a:ext cx="3506487" cy="2168434"/>
          </a:xfrm>
          <a:prstGeom prst="rect">
            <a:avLst/>
          </a:prstGeom>
        </p:spPr>
      </p:pic>
      <p:pic>
        <p:nvPicPr>
          <p:cNvPr id="9" name="Рисунок 8" descr="NAM(Photo).gif"/>
          <p:cNvPicPr>
            <a:picLocks noChangeAspect="1"/>
          </p:cNvPicPr>
          <p:nvPr/>
        </p:nvPicPr>
        <p:blipFill>
          <a:blip r:embed="rId4" cstate="print"/>
          <a:stretch>
            <a:fillRect/>
          </a:stretch>
        </p:blipFill>
        <p:spPr>
          <a:xfrm>
            <a:off x="0" y="0"/>
            <a:ext cx="1907177" cy="1894114"/>
          </a:xfrm>
          <a:prstGeom prst="rect">
            <a:avLst/>
          </a:prstGeom>
        </p:spPr>
      </p:pic>
    </p:spTree>
    <p:extLst>
      <p:ext uri="{BB962C8B-B14F-4D97-AF65-F5344CB8AC3E}">
        <p14:creationId xmlns="" xmlns:p14="http://schemas.microsoft.com/office/powerpoint/2010/main" val="169383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anim calcmode="lin" valueType="num">
                                      <p:cBhvr>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anim calcmode="lin" valueType="num">
                                      <p:cBhvr>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anim calcmode="lin" valueType="num">
                                      <p:cBhvr>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anim calcmode="lin" valueType="num">
                                      <p:cBhvr>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2341" y="2611937"/>
            <a:ext cx="7886700" cy="1325563"/>
          </a:xfrm>
        </p:spPr>
        <p:txBody>
          <a:bodyPr/>
          <a:lstStyle/>
          <a:p>
            <a:pPr algn="ctr"/>
            <a:r>
              <a:rPr lang="uk-UA" sz="5400" b="1" dirty="0" smtClean="0">
                <a:latin typeface="Arial" pitchFamily="34" charset="0"/>
                <a:cs typeface="Arial" pitchFamily="34" charset="0"/>
              </a:rPr>
              <a:t>Дякую за увагу!</a:t>
            </a:r>
            <a:endParaRPr lang="uk-UA" sz="5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53920" y="649966"/>
            <a:ext cx="4505463" cy="5071565"/>
          </a:xfrm>
        </p:spPr>
        <p:txBody>
          <a:bodyPr>
            <a:normAutofit fontScale="92500"/>
          </a:bodyPr>
          <a:lstStyle/>
          <a:p>
            <a:pPr>
              <a:buNone/>
            </a:pPr>
            <a:r>
              <a:rPr lang="uk-UA" sz="2600" dirty="0" smtClean="0">
                <a:latin typeface="Arial" pitchFamily="34" charset="0"/>
                <a:cs typeface="Arial" pitchFamily="34" charset="0"/>
              </a:rPr>
              <a:t>  Людина, її життя і здоров'я, честь і гідність, недоторканність і безпека визнаються в Україні найвищою соціальною цінністю. Головним обов'язком держави є утвердження і забезпечення основних прав і свобод людини (ст. 3 Конституції України) серед яких є право на охорону здоров'я, медичну допомогу та медичне страхування (ст. 49 Конституції України)</a:t>
            </a:r>
            <a:r>
              <a:rPr lang="en-US" sz="2800" baseline="30000" dirty="0" smtClean="0">
                <a:latin typeface="Arial" pitchFamily="34" charset="0"/>
                <a:cs typeface="Arial" pitchFamily="34" charset="0"/>
              </a:rPr>
              <a:t>1</a:t>
            </a:r>
            <a:r>
              <a:rPr lang="uk-UA" sz="2600" dirty="0" smtClean="0">
                <a:latin typeface="Arial" pitchFamily="34" charset="0"/>
                <a:cs typeface="Arial" pitchFamily="34" charset="0"/>
              </a:rPr>
              <a:t>.</a:t>
            </a:r>
            <a:endParaRPr lang="uk-UA" sz="2600" dirty="0">
              <a:latin typeface="Arial" pitchFamily="34" charset="0"/>
              <a:cs typeface="Arial" pitchFamily="34" charset="0"/>
            </a:endParaRPr>
          </a:p>
        </p:txBody>
      </p:sp>
      <p:pic>
        <p:nvPicPr>
          <p:cNvPr id="5" name="Рисунок 4" descr="0121633_konstituci-ukraini-ukrmova_300.jpeg"/>
          <p:cNvPicPr>
            <a:picLocks noChangeAspect="1"/>
          </p:cNvPicPr>
          <p:nvPr/>
        </p:nvPicPr>
        <p:blipFill>
          <a:blip r:embed="rId2" cstate="print"/>
          <a:stretch>
            <a:fillRect/>
          </a:stretch>
        </p:blipFill>
        <p:spPr>
          <a:xfrm>
            <a:off x="5051375" y="706827"/>
            <a:ext cx="3583173" cy="5070527"/>
          </a:xfrm>
          <a:prstGeom prst="rect">
            <a:avLst/>
          </a:prstGeom>
        </p:spPr>
      </p:pic>
      <p:sp>
        <p:nvSpPr>
          <p:cNvPr id="7" name="Содержимое 2"/>
          <p:cNvSpPr>
            <a:spLocks noGrp="1"/>
          </p:cNvSpPr>
          <p:nvPr>
            <p:ph sz="half" idx="1"/>
          </p:nvPr>
        </p:nvSpPr>
        <p:spPr>
          <a:xfrm>
            <a:off x="0" y="6061167"/>
            <a:ext cx="9144000" cy="522514"/>
          </a:xfrm>
        </p:spPr>
        <p:txBody>
          <a:bodyPr>
            <a:normAutofit/>
          </a:bodyPr>
          <a:lstStyle/>
          <a:p>
            <a:pPr>
              <a:buNone/>
            </a:pPr>
            <a:r>
              <a:rPr lang="en-US" sz="1200" baseline="30000" dirty="0" smtClean="0">
                <a:latin typeface="Arial" pitchFamily="34" charset="0"/>
                <a:cs typeface="Arial" pitchFamily="34" charset="0"/>
              </a:rPr>
              <a:t>1 </a:t>
            </a:r>
            <a:r>
              <a:rPr lang="uk-UA" sz="1200" dirty="0" smtClean="0">
                <a:latin typeface="Arial" pitchFamily="34" charset="0"/>
                <a:cs typeface="Arial" pitchFamily="34" charset="0"/>
              </a:rPr>
              <a:t>Конституція України від 28 червня 1996 року  // Відомості Верховної Ради України. – 1996. – №30. – Ст. 141.</a:t>
            </a:r>
          </a:p>
          <a:p>
            <a:pPr>
              <a:buNone/>
            </a:pPr>
            <a:endParaRPr lang="uk-UA" dirty="0"/>
          </a:p>
        </p:txBody>
      </p:sp>
      <p:cxnSp>
        <p:nvCxnSpPr>
          <p:cNvPr id="9" name="Прямая соединительная линия 8"/>
          <p:cNvCxnSpPr/>
          <p:nvPr/>
        </p:nvCxnSpPr>
        <p:spPr>
          <a:xfrm>
            <a:off x="0" y="6074229"/>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anim calcmode="lin" valueType="num">
                                      <p:cBhvr>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326571"/>
            <a:ext cx="4571999" cy="5251269"/>
          </a:xfrm>
        </p:spPr>
        <p:txBody>
          <a:bodyPr>
            <a:normAutofit lnSpcReduction="10000"/>
          </a:bodyPr>
          <a:lstStyle/>
          <a:p>
            <a:r>
              <a:rPr lang="uk-UA" sz="2400" dirty="0" smtClean="0">
                <a:latin typeface="Arial" pitchFamily="34" charset="0"/>
                <a:cs typeface="Arial" pitchFamily="34" charset="0"/>
              </a:rPr>
              <a:t>Медичні працівники мають етичні зобов’язання і професійний обов'язок  діяти в найкращих інтересах пацієнта у будь-який час </a:t>
            </a:r>
            <a:r>
              <a:rPr lang="en-US" sz="2400" baseline="30000" dirty="0" smtClean="0">
                <a:latin typeface="Arial" pitchFamily="34" charset="0"/>
                <a:cs typeface="Arial" pitchFamily="34" charset="0"/>
              </a:rPr>
              <a:t>2</a:t>
            </a:r>
            <a:r>
              <a:rPr lang="uk-UA" sz="2400" dirty="0" smtClean="0">
                <a:latin typeface="Arial" pitchFamily="34" charset="0"/>
                <a:cs typeface="Arial" pitchFamily="34" charset="0"/>
              </a:rPr>
              <a:t>.  </a:t>
            </a:r>
          </a:p>
          <a:p>
            <a:r>
              <a:rPr lang="uk-UA" sz="2400" dirty="0" smtClean="0">
                <a:latin typeface="Arial" pitchFamily="34" charset="0"/>
                <a:cs typeface="Arial" pitchFamily="34" charset="0"/>
              </a:rPr>
              <a:t>Медичні та фармацевтичні працівники, які порушили покладені на них професійні обов’язки, під час надання медичної допомоги, підлягають цивільній, адміністративній або кримінальній відповідальності згідно із законодавством (ст. 80 Основ законодавства України про охорону здоров’я)</a:t>
            </a:r>
            <a:r>
              <a:rPr lang="en-US" sz="2400" baseline="30000" dirty="0" smtClean="0">
                <a:latin typeface="Arial" pitchFamily="34" charset="0"/>
                <a:cs typeface="Arial" pitchFamily="34" charset="0"/>
              </a:rPr>
              <a:t> 3 </a:t>
            </a:r>
            <a:r>
              <a:rPr lang="uk-UA" sz="2400" dirty="0" smtClean="0">
                <a:latin typeface="Arial" pitchFamily="34" charset="0"/>
                <a:cs typeface="Arial" pitchFamily="34" charset="0"/>
              </a:rPr>
              <a:t>.</a:t>
            </a:r>
            <a:endParaRPr lang="uk-UA" sz="2400" dirty="0">
              <a:latin typeface="Arial" pitchFamily="34" charset="0"/>
              <a:cs typeface="Arial" pitchFamily="34" charset="0"/>
            </a:endParaRPr>
          </a:p>
        </p:txBody>
      </p:sp>
      <p:pic>
        <p:nvPicPr>
          <p:cNvPr id="6" name="Рисунок 5" descr="health-care-laws.jpg"/>
          <p:cNvPicPr>
            <a:picLocks noChangeAspect="1"/>
          </p:cNvPicPr>
          <p:nvPr/>
        </p:nvPicPr>
        <p:blipFill>
          <a:blip r:embed="rId2" cstate="print"/>
          <a:stretch>
            <a:fillRect/>
          </a:stretch>
        </p:blipFill>
        <p:spPr>
          <a:xfrm>
            <a:off x="4572001" y="3133996"/>
            <a:ext cx="4389122" cy="2574471"/>
          </a:xfrm>
          <a:prstGeom prst="rect">
            <a:avLst/>
          </a:prstGeom>
        </p:spPr>
      </p:pic>
      <p:cxnSp>
        <p:nvCxnSpPr>
          <p:cNvPr id="9" name="Прямая соединительная линия 8"/>
          <p:cNvCxnSpPr/>
          <p:nvPr/>
        </p:nvCxnSpPr>
        <p:spPr>
          <a:xfrm>
            <a:off x="0" y="5799909"/>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Содержимое 2"/>
          <p:cNvSpPr>
            <a:spLocks noGrp="1"/>
          </p:cNvSpPr>
          <p:nvPr>
            <p:ph sz="half" idx="1"/>
          </p:nvPr>
        </p:nvSpPr>
        <p:spPr>
          <a:xfrm>
            <a:off x="0" y="5809795"/>
            <a:ext cx="9144000" cy="1048205"/>
          </a:xfrm>
        </p:spPr>
        <p:txBody>
          <a:bodyPr/>
          <a:lstStyle/>
          <a:p>
            <a:pPr>
              <a:buNone/>
            </a:pPr>
            <a:r>
              <a:rPr lang="en-US" sz="1200" baseline="30000" dirty="0" smtClean="0">
                <a:latin typeface="Arial" pitchFamily="34" charset="0"/>
                <a:cs typeface="Arial" pitchFamily="34" charset="0"/>
              </a:rPr>
              <a:t>2 </a:t>
            </a:r>
            <a:r>
              <a:rPr lang="uk-UA" sz="1200" dirty="0" smtClean="0">
                <a:latin typeface="Arial" pitchFamily="34" charset="0"/>
                <a:cs typeface="Arial" pitchFamily="34" charset="0"/>
              </a:rPr>
              <a:t>Положення про захист прав та конфіденційність пацієнта </a:t>
            </a:r>
            <a:r>
              <a:rPr lang="ru-RU" sz="1200" dirty="0" smtClean="0">
                <a:latin typeface="Arial" pitchFamily="34" charset="0"/>
                <a:cs typeface="Arial" pitchFamily="34" charset="0"/>
              </a:rPr>
              <a:t>: </a:t>
            </a:r>
            <a:r>
              <a:rPr lang="ru-RU" sz="1200" dirty="0" err="1" smtClean="0">
                <a:latin typeface="Arial" pitchFamily="34" charset="0"/>
                <a:cs typeface="Arial" pitchFamily="34" charset="0"/>
              </a:rPr>
              <a:t>Всесвітня</a:t>
            </a:r>
            <a:r>
              <a:rPr lang="ru-RU" sz="1200" dirty="0" smtClean="0">
                <a:latin typeface="Arial" pitchFamily="34" charset="0"/>
                <a:cs typeface="Arial" pitchFamily="34" charset="0"/>
              </a:rPr>
              <a:t> </a:t>
            </a:r>
            <a:r>
              <a:rPr lang="ru-RU" sz="1200" dirty="0" err="1" smtClean="0">
                <a:latin typeface="Arial" pitchFamily="34" charset="0"/>
                <a:cs typeface="Arial" pitchFamily="34" charset="0"/>
              </a:rPr>
              <a:t>медична</a:t>
            </a:r>
            <a:r>
              <a:rPr lang="ru-RU" sz="1200" dirty="0" smtClean="0">
                <a:latin typeface="Arial" pitchFamily="34" charset="0"/>
                <a:cs typeface="Arial" pitchFamily="34" charset="0"/>
              </a:rPr>
              <a:t> </a:t>
            </a:r>
            <a:r>
              <a:rPr lang="ru-RU" sz="1200" dirty="0" err="1" smtClean="0">
                <a:latin typeface="Arial" pitchFamily="34" charset="0"/>
                <a:cs typeface="Arial" pitchFamily="34" charset="0"/>
              </a:rPr>
              <a:t>асоціація</a:t>
            </a:r>
            <a:r>
              <a:rPr lang="ru-RU" sz="1200" dirty="0" smtClean="0">
                <a:latin typeface="Arial" pitchFamily="34" charset="0"/>
                <a:cs typeface="Arial" pitchFamily="34" charset="0"/>
              </a:rPr>
              <a:t>; </a:t>
            </a:r>
            <a:r>
              <a:rPr lang="ru-RU" sz="1200" dirty="0" err="1" smtClean="0">
                <a:latin typeface="Arial" pitchFamily="34" charset="0"/>
                <a:cs typeface="Arial" pitchFamily="34" charset="0"/>
              </a:rPr>
              <a:t>Положення</a:t>
            </a:r>
            <a:r>
              <a:rPr lang="ru-RU" sz="1200" dirty="0" smtClean="0">
                <a:latin typeface="Arial" pitchFamily="34" charset="0"/>
                <a:cs typeface="Arial" pitchFamily="34" charset="0"/>
              </a:rPr>
              <a:t> </a:t>
            </a:r>
            <a:r>
              <a:rPr lang="ru-RU" sz="1200" dirty="0" err="1" smtClean="0">
                <a:latin typeface="Arial" pitchFamily="34" charset="0"/>
                <a:cs typeface="Arial" pitchFamily="34" charset="0"/>
              </a:rPr>
              <a:t>від</a:t>
            </a:r>
            <a:r>
              <a:rPr lang="ru-RU" sz="1200" dirty="0" smtClean="0">
                <a:latin typeface="Arial" pitchFamily="34" charset="0"/>
                <a:cs typeface="Arial" pitchFamily="34" charset="0"/>
              </a:rPr>
              <a:t> 01.10.1993 р. [</a:t>
            </a:r>
            <a:r>
              <a:rPr lang="uk-UA" sz="1200" dirty="0" smtClean="0">
                <a:latin typeface="Arial" pitchFamily="34" charset="0"/>
                <a:cs typeface="Arial" pitchFamily="34" charset="0"/>
              </a:rPr>
              <a:t>Електронний ресурс</a:t>
            </a:r>
            <a:r>
              <a:rPr lang="ru-RU" sz="1200" dirty="0" smtClean="0">
                <a:latin typeface="Arial" pitchFamily="34" charset="0"/>
                <a:cs typeface="Arial" pitchFamily="34" charset="0"/>
              </a:rPr>
              <a:t>]. </a:t>
            </a:r>
            <a:r>
              <a:rPr lang="uk-UA" sz="1200" dirty="0" smtClean="0">
                <a:latin typeface="Arial" pitchFamily="34" charset="0"/>
                <a:cs typeface="Arial" pitchFamily="34" charset="0"/>
              </a:rPr>
              <a:t>– Режим доступу: http://zakon0.rada.gov.ua/laws/show/990_056. </a:t>
            </a:r>
          </a:p>
          <a:p>
            <a:pPr>
              <a:buNone/>
            </a:pPr>
            <a:r>
              <a:rPr lang="en-US" sz="1200" baseline="30000" dirty="0" smtClean="0">
                <a:latin typeface="Arial" pitchFamily="34" charset="0"/>
                <a:cs typeface="Arial" pitchFamily="34" charset="0"/>
              </a:rPr>
              <a:t>3 </a:t>
            </a:r>
            <a:r>
              <a:rPr lang="uk-UA" sz="1200" dirty="0" smtClean="0">
                <a:latin typeface="Arial" pitchFamily="34" charset="0"/>
                <a:cs typeface="Arial" pitchFamily="34" charset="0"/>
              </a:rPr>
              <a:t>Основи законодавства України про охорону здоров'я : Закон України  від 19.11.1992 № 2801-ХІІ //  Відомості Верховної Ради України. – 1993. – №4. – Ст. 19. –  Редакція  від  06 листопада 2017 року.</a:t>
            </a:r>
          </a:p>
          <a:p>
            <a:endParaRPr lang="uk-UA" dirty="0"/>
          </a:p>
        </p:txBody>
      </p:sp>
      <p:pic>
        <p:nvPicPr>
          <p:cNvPr id="13" name="Рисунок 12" descr="636047347251802876765763298_payoo-1200x800.jpg"/>
          <p:cNvPicPr>
            <a:picLocks noChangeAspect="1"/>
          </p:cNvPicPr>
          <p:nvPr/>
        </p:nvPicPr>
        <p:blipFill>
          <a:blip r:embed="rId3" cstate="print"/>
          <a:stretch>
            <a:fillRect/>
          </a:stretch>
        </p:blipFill>
        <p:spPr>
          <a:xfrm>
            <a:off x="4571999" y="195943"/>
            <a:ext cx="4389121" cy="29130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500"/>
                                        <p:tgtEl>
                                          <p:spTgt spid="12">
                                            <p:txEl>
                                              <p:pRg st="0" end="0"/>
                                            </p:txEl>
                                          </p:spTgt>
                                        </p:tgtEl>
                                      </p:cBhvr>
                                    </p:animEffect>
                                    <p:anim calcmode="lin" valueType="num">
                                      <p:cBhvr>
                                        <p:cTn id="3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fade">
                                      <p:cBhvr>
                                        <p:cTn id="37" dur="500"/>
                                        <p:tgtEl>
                                          <p:spTgt spid="12">
                                            <p:txEl>
                                              <p:pRg st="1" end="1"/>
                                            </p:txEl>
                                          </p:spTgt>
                                        </p:tgtEl>
                                      </p:cBhvr>
                                    </p:animEffect>
                                    <p:anim calcmode="lin" valueType="num">
                                      <p:cBhvr>
                                        <p:cTn id="3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9" dur="5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76289"/>
          </a:xfrm>
        </p:spPr>
        <p:txBody>
          <a:bodyPr/>
          <a:lstStyle/>
          <a:p>
            <a:pPr algn="ctr"/>
            <a:r>
              <a:rPr lang="uk-UA" dirty="0" smtClean="0">
                <a:solidFill>
                  <a:schemeClr val="bg1"/>
                </a:solidFill>
                <a:latin typeface="Arial" pitchFamily="34" charset="0"/>
                <a:cs typeface="Arial" pitchFamily="34" charset="0"/>
              </a:rPr>
              <a:t>Визначення поняття </a:t>
            </a:r>
            <a:r>
              <a:rPr lang="ru-RU" dirty="0" smtClean="0">
                <a:solidFill>
                  <a:schemeClr val="bg1"/>
                </a:solidFill>
                <a:latin typeface="Arial" pitchFamily="34" charset="0"/>
                <a:cs typeface="Arial" pitchFamily="34" charset="0"/>
              </a:rPr>
              <a:t>«</a:t>
            </a:r>
            <a:r>
              <a:rPr lang="ru-RU" dirty="0" err="1" smtClean="0">
                <a:solidFill>
                  <a:schemeClr val="bg1"/>
                </a:solidFill>
                <a:latin typeface="Arial" pitchFamily="34" charset="0"/>
                <a:cs typeface="Arial" pitchFamily="34" charset="0"/>
              </a:rPr>
              <a:t>медичний</a:t>
            </a:r>
            <a:r>
              <a:rPr lang="ru-RU" dirty="0" smtClean="0">
                <a:solidFill>
                  <a:schemeClr val="bg1"/>
                </a:solidFill>
                <a:latin typeface="Arial" pitchFamily="34" charset="0"/>
                <a:cs typeface="Arial" pitchFamily="34" charset="0"/>
              </a:rPr>
              <a:t> </a:t>
            </a:r>
            <a:r>
              <a:rPr lang="ru-RU" dirty="0" err="1" smtClean="0">
                <a:solidFill>
                  <a:schemeClr val="bg1"/>
                </a:solidFill>
                <a:latin typeface="Arial" pitchFamily="34" charset="0"/>
                <a:cs typeface="Arial" pitchFamily="34" charset="0"/>
              </a:rPr>
              <a:t>працівник</a:t>
            </a:r>
            <a:r>
              <a:rPr lang="ru-RU" dirty="0" smtClean="0">
                <a:solidFill>
                  <a:schemeClr val="bg1"/>
                </a:solidFill>
                <a:latin typeface="Arial" pitchFamily="34" charset="0"/>
                <a:cs typeface="Arial" pitchFamily="34" charset="0"/>
              </a:rPr>
              <a:t>»</a:t>
            </a:r>
            <a:endParaRPr lang="uk-UA" dirty="0">
              <a:solidFill>
                <a:schemeClr val="bg1"/>
              </a:solidFill>
              <a:latin typeface="Arial" pitchFamily="34" charset="0"/>
              <a:cs typeface="Arial" pitchFamily="34" charset="0"/>
            </a:endParaRPr>
          </a:p>
        </p:txBody>
      </p:sp>
      <p:sp>
        <p:nvSpPr>
          <p:cNvPr id="3" name="Содержимое 2"/>
          <p:cNvSpPr>
            <a:spLocks noGrp="1"/>
          </p:cNvSpPr>
          <p:nvPr>
            <p:ph sz="half" idx="1"/>
          </p:nvPr>
        </p:nvSpPr>
        <p:spPr>
          <a:xfrm>
            <a:off x="1" y="558529"/>
            <a:ext cx="9143999" cy="3099072"/>
          </a:xfrm>
        </p:spPr>
        <p:txBody>
          <a:bodyPr>
            <a:normAutofit fontScale="92500" lnSpcReduction="10000"/>
          </a:bodyPr>
          <a:lstStyle/>
          <a:p>
            <a:r>
              <a:rPr lang="ru-RU" sz="2400" dirty="0" smtClean="0">
                <a:latin typeface="Arial" pitchFamily="34" charset="0"/>
                <a:cs typeface="Arial" pitchFamily="34" charset="0"/>
              </a:rPr>
              <a:t>О.С. </a:t>
            </a:r>
            <a:r>
              <a:rPr lang="ru-RU" sz="2400" dirty="0" err="1" smtClean="0">
                <a:latin typeface="Arial" pitchFamily="34" charset="0"/>
                <a:cs typeface="Arial" pitchFamily="34" charset="0"/>
              </a:rPr>
              <a:t>Щукін</a:t>
            </a:r>
            <a:r>
              <a:rPr lang="ru-RU" sz="2400" dirty="0" smtClean="0">
                <a:latin typeface="Arial" pitchFamily="34" charset="0"/>
                <a:cs typeface="Arial" pitchFamily="34" charset="0"/>
              </a:rPr>
              <a:t> </a:t>
            </a:r>
            <a:r>
              <a:rPr lang="ru-RU" sz="2400" dirty="0" err="1" smtClean="0">
                <a:latin typeface="Arial" pitchFamily="34" charset="0"/>
                <a:cs typeface="Arial" pitchFamily="34" charset="0"/>
              </a:rPr>
              <a:t>визначає</a:t>
            </a:r>
            <a:r>
              <a:rPr lang="ru-RU" sz="2400" dirty="0" smtClean="0">
                <a:latin typeface="Arial" pitchFamily="34" charset="0"/>
                <a:cs typeface="Arial" pitchFamily="34" charset="0"/>
              </a:rPr>
              <a:t> </a:t>
            </a:r>
            <a:r>
              <a:rPr lang="ru-RU" sz="2400" dirty="0" err="1" smtClean="0">
                <a:latin typeface="Arial" pitchFamily="34" charset="0"/>
                <a:cs typeface="Arial" pitchFamily="34" charset="0"/>
              </a:rPr>
              <a:t>поняття</a:t>
            </a:r>
            <a:r>
              <a:rPr lang="ru-RU" sz="2400" dirty="0" smtClean="0">
                <a:latin typeface="Arial" pitchFamily="34" charset="0"/>
                <a:cs typeface="Arial" pitchFamily="34" charset="0"/>
              </a:rPr>
              <a:t> «</a:t>
            </a:r>
            <a:r>
              <a:rPr lang="ru-RU" sz="2400" dirty="0" err="1" smtClean="0">
                <a:latin typeface="Arial" pitchFamily="34" charset="0"/>
                <a:cs typeface="Arial" pitchFamily="34" charset="0"/>
              </a:rPr>
              <a:t>медичний</a:t>
            </a:r>
            <a:r>
              <a:rPr lang="ru-RU" sz="2400" dirty="0" smtClean="0">
                <a:latin typeface="Arial" pitchFamily="34" charset="0"/>
                <a:cs typeface="Arial" pitchFamily="34" charset="0"/>
              </a:rPr>
              <a:t> </a:t>
            </a:r>
            <a:r>
              <a:rPr lang="ru-RU" sz="2400" dirty="0" err="1" smtClean="0">
                <a:latin typeface="Arial" pitchFamily="34" charset="0"/>
                <a:cs typeface="Arial" pitchFamily="34" charset="0"/>
              </a:rPr>
              <a:t>працівник</a:t>
            </a:r>
            <a:r>
              <a:rPr lang="ru-RU" sz="2400" dirty="0" smtClean="0">
                <a:latin typeface="Arial" pitchFamily="34" charset="0"/>
                <a:cs typeface="Arial" pitchFamily="34" charset="0"/>
              </a:rPr>
              <a:t>» у широкому </a:t>
            </a:r>
            <a:r>
              <a:rPr lang="ru-RU" sz="2400" dirty="0" err="1" smtClean="0">
                <a:latin typeface="Arial" pitchFamily="34" charset="0"/>
                <a:cs typeface="Arial" pitchFamily="34" charset="0"/>
              </a:rPr>
              <a:t>розумінні</a:t>
            </a:r>
            <a:r>
              <a:rPr lang="ru-RU" sz="2400" dirty="0" smtClean="0">
                <a:latin typeface="Arial" pitchFamily="34" charset="0"/>
                <a:cs typeface="Arial" pitchFamily="34" charset="0"/>
              </a:rPr>
              <a:t> як: «</a:t>
            </a:r>
            <a:r>
              <a:rPr lang="uk-UA" sz="2400" dirty="0" smtClean="0">
                <a:latin typeface="Arial" pitchFamily="34" charset="0"/>
                <a:cs typeface="Arial" pitchFamily="34" charset="0"/>
              </a:rPr>
              <a:t>особа, яка здійснює медичну діяльність на законних підставах</a:t>
            </a:r>
            <a:r>
              <a:rPr lang="ru-RU" sz="2400" dirty="0" smtClean="0">
                <a:latin typeface="Arial" pitchFamily="34" charset="0"/>
                <a:cs typeface="Arial" pitchFamily="34" charset="0"/>
              </a:rPr>
              <a:t>». У </a:t>
            </a:r>
            <a:r>
              <a:rPr lang="ru-RU" sz="2400" dirty="0" err="1" smtClean="0">
                <a:latin typeface="Arial" pitchFamily="34" charset="0"/>
                <a:cs typeface="Arial" pitchFamily="34" charset="0"/>
              </a:rPr>
              <a:t>вузькому</a:t>
            </a:r>
            <a:r>
              <a:rPr lang="ru-RU" sz="2400" dirty="0" smtClean="0">
                <a:latin typeface="Arial" pitchFamily="34" charset="0"/>
                <a:cs typeface="Arial" pitchFamily="34" charset="0"/>
              </a:rPr>
              <a:t> </a:t>
            </a:r>
            <a:r>
              <a:rPr lang="ru-RU" sz="2400" dirty="0" err="1" smtClean="0">
                <a:latin typeface="Arial" pitchFamily="34" charset="0"/>
                <a:cs typeface="Arial" pitchFamily="34" charset="0"/>
              </a:rPr>
              <a:t>значенні</a:t>
            </a:r>
            <a:r>
              <a:rPr lang="ru-RU" sz="2400" dirty="0" smtClean="0">
                <a:latin typeface="Arial" pitchFamily="34" charset="0"/>
                <a:cs typeface="Arial" pitchFamily="34" charset="0"/>
              </a:rPr>
              <a:t>  – «</a:t>
            </a:r>
            <a:r>
              <a:rPr lang="uk-UA" sz="2400" dirty="0" smtClean="0">
                <a:latin typeface="Arial" pitchFamily="34" charset="0"/>
                <a:cs typeface="Arial" pitchFamily="34" charset="0"/>
              </a:rPr>
              <a:t>фізична особа (громадянин України або іноземний громадянин),  яка здобула вищу, середню медичну або фармацевтичну освіту та пройшла подальшу спеціальну підготовку або перепідготовку, відповідає єдиним кваліфікаційним вимогам, що підтверджується чинними документами (сертифікатом спеціаліста), прийняла на себе етичні зобов'язання знати і виконувати вимоги медичної деонтології та уклала трудовий договір з ліцензованою медичною установою на здійснення медичної діяльності</a:t>
            </a:r>
            <a:r>
              <a:rPr lang="ru-RU" sz="2400" dirty="0" smtClean="0">
                <a:latin typeface="Arial" pitchFamily="34" charset="0"/>
                <a:cs typeface="Arial" pitchFamily="34" charset="0"/>
              </a:rPr>
              <a:t>»</a:t>
            </a:r>
            <a:r>
              <a:rPr lang="en-US" sz="2000" baseline="30000" dirty="0" smtClean="0">
                <a:latin typeface="Arial" pitchFamily="34" charset="0"/>
                <a:cs typeface="Arial" pitchFamily="34" charset="0"/>
              </a:rPr>
              <a:t>4</a:t>
            </a:r>
            <a:r>
              <a:rPr lang="ru-RU" sz="2400" dirty="0" smtClean="0">
                <a:latin typeface="Arial" pitchFamily="34" charset="0"/>
                <a:cs typeface="Arial" pitchFamily="34" charset="0"/>
              </a:rPr>
              <a:t>.</a:t>
            </a:r>
            <a:r>
              <a:rPr lang="ru-RU" sz="2200" dirty="0" smtClean="0">
                <a:latin typeface="Arial" pitchFamily="34" charset="0"/>
                <a:cs typeface="Arial" pitchFamily="34" charset="0"/>
              </a:rPr>
              <a:t> </a:t>
            </a:r>
            <a:endParaRPr lang="uk-UA" sz="2200" dirty="0">
              <a:latin typeface="Arial" pitchFamily="34" charset="0"/>
              <a:cs typeface="Arial" pitchFamily="34" charset="0"/>
            </a:endParaRPr>
          </a:p>
        </p:txBody>
      </p:sp>
      <p:pic>
        <p:nvPicPr>
          <p:cNvPr id="7" name="Рисунок 6" descr="Безымянffный.jpg"/>
          <p:cNvPicPr>
            <a:picLocks noChangeAspect="1"/>
          </p:cNvPicPr>
          <p:nvPr/>
        </p:nvPicPr>
        <p:blipFill>
          <a:blip r:embed="rId2" cstate="print"/>
          <a:stretch>
            <a:fillRect/>
          </a:stretch>
        </p:blipFill>
        <p:spPr>
          <a:xfrm>
            <a:off x="487681" y="3513908"/>
            <a:ext cx="8055429" cy="2795451"/>
          </a:xfrm>
          <a:prstGeom prst="rect">
            <a:avLst/>
          </a:prstGeom>
        </p:spPr>
      </p:pic>
      <p:cxnSp>
        <p:nvCxnSpPr>
          <p:cNvPr id="9" name="Прямая соединительная линия 8"/>
          <p:cNvCxnSpPr/>
          <p:nvPr/>
        </p:nvCxnSpPr>
        <p:spPr>
          <a:xfrm>
            <a:off x="0" y="632242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Содержимое 2"/>
          <p:cNvSpPr>
            <a:spLocks noGrp="1"/>
          </p:cNvSpPr>
          <p:nvPr>
            <p:ph sz="half" idx="1"/>
          </p:nvPr>
        </p:nvSpPr>
        <p:spPr>
          <a:xfrm>
            <a:off x="0" y="6309360"/>
            <a:ext cx="9144000" cy="548640"/>
          </a:xfrm>
        </p:spPr>
        <p:txBody>
          <a:bodyPr>
            <a:normAutofit/>
          </a:bodyPr>
          <a:lstStyle/>
          <a:p>
            <a:pPr>
              <a:buNone/>
            </a:pPr>
            <a:r>
              <a:rPr lang="en-US" sz="1200" baseline="30000" dirty="0" smtClean="0"/>
              <a:t>4 </a:t>
            </a:r>
            <a:r>
              <a:rPr lang="ru-RU" sz="1200" dirty="0" err="1" smtClean="0"/>
              <a:t>Щукін</a:t>
            </a:r>
            <a:r>
              <a:rPr lang="ru-RU" sz="1200" dirty="0" smtClean="0"/>
              <a:t> О.С. </a:t>
            </a:r>
            <a:r>
              <a:rPr lang="ru-RU" sz="1200" dirty="0" err="1" smtClean="0"/>
              <a:t>Правовий</a:t>
            </a:r>
            <a:r>
              <a:rPr lang="ru-RU" sz="1200" dirty="0" smtClean="0"/>
              <a:t> статус </a:t>
            </a:r>
            <a:r>
              <a:rPr lang="ru-RU" sz="1200" dirty="0" err="1" smtClean="0"/>
              <a:t>медичних</a:t>
            </a:r>
            <a:r>
              <a:rPr lang="ru-RU" sz="1200" dirty="0" smtClean="0"/>
              <a:t> </a:t>
            </a:r>
            <a:r>
              <a:rPr lang="ru-RU" sz="1200" dirty="0" err="1" smtClean="0"/>
              <a:t>працівників</a:t>
            </a:r>
            <a:r>
              <a:rPr lang="ru-RU" sz="1200" dirty="0" smtClean="0"/>
              <a:t> за </a:t>
            </a:r>
            <a:r>
              <a:rPr lang="ru-RU" sz="1200" dirty="0" err="1" smtClean="0"/>
              <a:t>трудовим</a:t>
            </a:r>
            <a:r>
              <a:rPr lang="ru-RU" sz="1200" dirty="0" smtClean="0"/>
              <a:t> </a:t>
            </a:r>
            <a:r>
              <a:rPr lang="ru-RU" sz="1200" dirty="0" err="1" smtClean="0"/>
              <a:t>законодавством</a:t>
            </a:r>
            <a:r>
              <a:rPr lang="ru-RU" sz="1200" dirty="0" smtClean="0"/>
              <a:t> </a:t>
            </a:r>
            <a:r>
              <a:rPr lang="ru-RU" sz="1200" dirty="0" err="1" smtClean="0"/>
              <a:t>України</a:t>
            </a:r>
            <a:r>
              <a:rPr lang="ru-RU" sz="1200" dirty="0" smtClean="0"/>
              <a:t> : </a:t>
            </a:r>
            <a:r>
              <a:rPr lang="ru-RU" sz="1200" dirty="0" err="1" smtClean="0"/>
              <a:t>автореф</a:t>
            </a:r>
            <a:r>
              <a:rPr lang="ru-RU" sz="1200" dirty="0" smtClean="0"/>
              <a:t>. </a:t>
            </a:r>
            <a:r>
              <a:rPr lang="ru-RU" sz="1200" dirty="0" err="1" smtClean="0"/>
              <a:t>дис</a:t>
            </a:r>
            <a:r>
              <a:rPr lang="ru-RU" sz="1200" dirty="0" smtClean="0"/>
              <a:t>. на </a:t>
            </a:r>
            <a:r>
              <a:rPr lang="ru-RU" sz="1200" dirty="0" err="1" smtClean="0"/>
              <a:t>здобуття</a:t>
            </a:r>
            <a:r>
              <a:rPr lang="ru-RU" sz="1200" dirty="0" smtClean="0"/>
              <a:t> </a:t>
            </a:r>
            <a:r>
              <a:rPr lang="ru-RU" sz="1200" dirty="0" err="1" smtClean="0"/>
              <a:t>наук.ступеня</a:t>
            </a:r>
            <a:r>
              <a:rPr lang="ru-RU" sz="1200" dirty="0" smtClean="0"/>
              <a:t> </a:t>
            </a:r>
            <a:r>
              <a:rPr lang="ru-RU" sz="1200" dirty="0" err="1" smtClean="0"/>
              <a:t>канд.юрид.наук</a:t>
            </a:r>
            <a:r>
              <a:rPr lang="ru-RU" sz="1200" dirty="0" smtClean="0"/>
              <a:t> : спец. 12.00.05 «</a:t>
            </a:r>
            <a:r>
              <a:rPr lang="ru-RU" sz="1200" dirty="0" err="1" smtClean="0"/>
              <a:t>Трудове</a:t>
            </a:r>
            <a:r>
              <a:rPr lang="ru-RU" sz="1200" dirty="0" smtClean="0"/>
              <a:t> право; право </a:t>
            </a:r>
            <a:r>
              <a:rPr lang="ru-RU" sz="1200" dirty="0" err="1" smtClean="0"/>
              <a:t>соціального</a:t>
            </a:r>
            <a:r>
              <a:rPr lang="ru-RU" sz="1200" dirty="0" smtClean="0"/>
              <a:t> </a:t>
            </a:r>
            <a:r>
              <a:rPr lang="ru-RU" sz="1200" dirty="0" err="1" smtClean="0"/>
              <a:t>забезпечення</a:t>
            </a:r>
            <a:r>
              <a:rPr lang="ru-RU" sz="1200" dirty="0" smtClean="0"/>
              <a:t>»</a:t>
            </a:r>
            <a:r>
              <a:rPr lang="uk-UA" sz="1200" dirty="0" smtClean="0"/>
              <a:t> / О.С.</a:t>
            </a:r>
            <a:r>
              <a:rPr lang="uk-UA" sz="1200" dirty="0" err="1" smtClean="0"/>
              <a:t>Щукін</a:t>
            </a:r>
            <a:r>
              <a:rPr lang="uk-UA" sz="1200" i="1" dirty="0" smtClean="0"/>
              <a:t>.</a:t>
            </a:r>
            <a:r>
              <a:rPr lang="uk-UA" sz="1200" dirty="0" smtClean="0"/>
              <a:t> – Одеса, 2005. – 20 с.</a:t>
            </a:r>
          </a:p>
          <a:p>
            <a:pPr>
              <a:buNone/>
            </a:pP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anim calcmode="lin" valueType="num">
                                      <p:cBhvr>
                                        <p:cTn id="2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169816"/>
            <a:ext cx="9144000" cy="2965269"/>
          </a:xfrm>
        </p:spPr>
        <p:txBody>
          <a:bodyPr>
            <a:normAutofit lnSpcReduction="10000"/>
          </a:bodyPr>
          <a:lstStyle/>
          <a:p>
            <a:r>
              <a:rPr lang="uk-UA" sz="2500" dirty="0" smtClean="0">
                <a:latin typeface="Arial" pitchFamily="34" charset="0"/>
                <a:cs typeface="Arial" pitchFamily="34" charset="0"/>
              </a:rPr>
              <a:t>Відповідно до п. 16 ч. 1 ст. 1 Закону Республіки Білорусь  «Про охорону здоров’я» медичний працівник – це фізична особа, яка має вищу або середню спеціальну медичну освіту, підтверджену документом про освіту, і в установленому законодавством Республіки Білорусь порядку займається діяльністю, пов'язаною з організацією та наданням медичної допомоги, забезпеченням санітарно-епідеміологічного благополуччя населення, проведенням медичних експертиз</a:t>
            </a:r>
            <a:r>
              <a:rPr lang="en-US" sz="2500" baseline="30000" dirty="0" smtClean="0">
                <a:latin typeface="Arial" pitchFamily="34" charset="0"/>
                <a:cs typeface="Arial" pitchFamily="34" charset="0"/>
              </a:rPr>
              <a:t>5</a:t>
            </a:r>
            <a:r>
              <a:rPr lang="uk-UA" sz="2500" dirty="0" smtClean="0">
                <a:latin typeface="Arial" pitchFamily="34" charset="0"/>
                <a:cs typeface="Arial" pitchFamily="34" charset="0"/>
              </a:rPr>
              <a:t>.</a:t>
            </a:r>
          </a:p>
          <a:p>
            <a:endParaRPr lang="uk-UA" sz="2200" dirty="0"/>
          </a:p>
        </p:txBody>
      </p:sp>
      <p:sp>
        <p:nvSpPr>
          <p:cNvPr id="8" name="Содержимое 2"/>
          <p:cNvSpPr>
            <a:spLocks noGrp="1"/>
          </p:cNvSpPr>
          <p:nvPr>
            <p:ph sz="half" idx="1"/>
          </p:nvPr>
        </p:nvSpPr>
        <p:spPr>
          <a:xfrm>
            <a:off x="0" y="6057991"/>
            <a:ext cx="9144000" cy="630192"/>
          </a:xfrm>
        </p:spPr>
        <p:txBody>
          <a:bodyPr>
            <a:normAutofit/>
          </a:bodyPr>
          <a:lstStyle/>
          <a:p>
            <a:pPr>
              <a:buNone/>
            </a:pPr>
            <a:r>
              <a:rPr lang="en-US" sz="1200" baseline="30000" dirty="0" smtClean="0">
                <a:latin typeface="Arial" pitchFamily="34" charset="0"/>
                <a:cs typeface="Arial" pitchFamily="34" charset="0"/>
              </a:rPr>
              <a:t>5 </a:t>
            </a:r>
            <a:r>
              <a:rPr lang="uk-UA" sz="1200" dirty="0" smtClean="0">
                <a:latin typeface="Arial" pitchFamily="34" charset="0"/>
                <a:cs typeface="Arial" pitchFamily="34" charset="0"/>
              </a:rPr>
              <a:t>О </a:t>
            </a:r>
            <a:r>
              <a:rPr lang="uk-UA" sz="1200" dirty="0" err="1" smtClean="0">
                <a:latin typeface="Arial" pitchFamily="34" charset="0"/>
                <a:cs typeface="Arial" pitchFamily="34" charset="0"/>
              </a:rPr>
              <a:t>здравоохранении</a:t>
            </a:r>
            <a:r>
              <a:rPr lang="uk-UA" sz="1200" dirty="0" smtClean="0">
                <a:latin typeface="Arial" pitchFamily="34" charset="0"/>
                <a:cs typeface="Arial" pitchFamily="34" charset="0"/>
              </a:rPr>
              <a:t> : Закон </a:t>
            </a:r>
            <a:r>
              <a:rPr lang="uk-UA" sz="1200" dirty="0" err="1" smtClean="0">
                <a:latin typeface="Arial" pitchFamily="34" charset="0"/>
                <a:cs typeface="Arial" pitchFamily="34" charset="0"/>
              </a:rPr>
              <a:t>Республики</a:t>
            </a:r>
            <a:r>
              <a:rPr lang="uk-UA" sz="1200" dirty="0" smtClean="0">
                <a:latin typeface="Arial" pitchFamily="34" charset="0"/>
                <a:cs typeface="Arial" pitchFamily="34" charset="0"/>
              </a:rPr>
              <a:t> </a:t>
            </a:r>
            <a:r>
              <a:rPr lang="uk-UA" sz="1200" dirty="0" err="1" smtClean="0">
                <a:latin typeface="Arial" pitchFamily="34" charset="0"/>
                <a:cs typeface="Arial" pitchFamily="34" charset="0"/>
              </a:rPr>
              <a:t>Беларусь</a:t>
            </a:r>
            <a:r>
              <a:rPr lang="uk-UA" sz="1200" dirty="0" smtClean="0">
                <a:latin typeface="Arial" pitchFamily="34" charset="0"/>
                <a:cs typeface="Arial" pitchFamily="34" charset="0"/>
              </a:rPr>
              <a:t> от 18 </a:t>
            </a:r>
            <a:r>
              <a:rPr lang="uk-UA" sz="1200" dirty="0" err="1" smtClean="0">
                <a:latin typeface="Arial" pitchFamily="34" charset="0"/>
                <a:cs typeface="Arial" pitchFamily="34" charset="0"/>
              </a:rPr>
              <a:t>июня</a:t>
            </a:r>
            <a:r>
              <a:rPr lang="uk-UA" sz="1200" dirty="0" smtClean="0">
                <a:latin typeface="Arial" pitchFamily="34" charset="0"/>
                <a:cs typeface="Arial" pitchFamily="34" charset="0"/>
              </a:rPr>
              <a:t> 1993 г. № 2435-XII //  </a:t>
            </a:r>
            <a:r>
              <a:rPr lang="uk-UA" sz="1200" dirty="0" err="1" smtClean="0">
                <a:latin typeface="Arial" pitchFamily="34" charset="0"/>
                <a:cs typeface="Arial" pitchFamily="34" charset="0"/>
              </a:rPr>
              <a:t>Ведомости</a:t>
            </a:r>
            <a:r>
              <a:rPr lang="uk-UA" sz="1200" dirty="0" smtClean="0">
                <a:latin typeface="Arial" pitchFamily="34" charset="0"/>
                <a:cs typeface="Arial" pitchFamily="34" charset="0"/>
              </a:rPr>
              <a:t> </a:t>
            </a:r>
            <a:r>
              <a:rPr lang="uk-UA" sz="1200" dirty="0" err="1" smtClean="0">
                <a:latin typeface="Arial" pitchFamily="34" charset="0"/>
                <a:cs typeface="Arial" pitchFamily="34" charset="0"/>
              </a:rPr>
              <a:t>Национального</a:t>
            </a:r>
            <a:r>
              <a:rPr lang="uk-UA" sz="1200" dirty="0" smtClean="0">
                <a:latin typeface="Arial" pitchFamily="34" charset="0"/>
                <a:cs typeface="Arial" pitchFamily="34" charset="0"/>
              </a:rPr>
              <a:t> </a:t>
            </a:r>
            <a:r>
              <a:rPr lang="uk-UA" sz="1200" dirty="0" err="1" smtClean="0">
                <a:latin typeface="Arial" pitchFamily="34" charset="0"/>
                <a:cs typeface="Arial" pitchFamily="34" charset="0"/>
              </a:rPr>
              <a:t>собрания</a:t>
            </a:r>
            <a:r>
              <a:rPr lang="uk-UA" sz="1200" dirty="0" smtClean="0">
                <a:latin typeface="Arial" pitchFamily="34" charset="0"/>
                <a:cs typeface="Arial" pitchFamily="34" charset="0"/>
              </a:rPr>
              <a:t> </a:t>
            </a:r>
            <a:r>
              <a:rPr lang="uk-UA" sz="1200" dirty="0" err="1" smtClean="0">
                <a:latin typeface="Arial" pitchFamily="34" charset="0"/>
                <a:cs typeface="Arial" pitchFamily="34" charset="0"/>
              </a:rPr>
              <a:t>Республики</a:t>
            </a:r>
            <a:r>
              <a:rPr lang="uk-UA" sz="1200" dirty="0" smtClean="0">
                <a:latin typeface="Arial" pitchFamily="34" charset="0"/>
                <a:cs typeface="Arial" pitchFamily="34" charset="0"/>
              </a:rPr>
              <a:t> </a:t>
            </a:r>
            <a:r>
              <a:rPr lang="uk-UA" sz="1200" dirty="0" err="1" smtClean="0">
                <a:latin typeface="Arial" pitchFamily="34" charset="0"/>
                <a:cs typeface="Arial" pitchFamily="34" charset="0"/>
              </a:rPr>
              <a:t>Беларусь</a:t>
            </a:r>
            <a:r>
              <a:rPr lang="uk-UA" sz="1200" dirty="0" smtClean="0">
                <a:latin typeface="Arial" pitchFamily="34" charset="0"/>
                <a:cs typeface="Arial" pitchFamily="34" charset="0"/>
              </a:rPr>
              <a:t>. – 1993. – №24. – ст. 290[Електронний ресурс].  – Режим доступу : http://pravo.by/document/?guid=3871&amp;p0=v19302435.</a:t>
            </a:r>
            <a:endParaRPr lang="uk-UA" sz="1200" dirty="0">
              <a:latin typeface="Arial" pitchFamily="34" charset="0"/>
              <a:cs typeface="Arial" pitchFamily="34" charset="0"/>
            </a:endParaRPr>
          </a:p>
        </p:txBody>
      </p:sp>
      <p:cxnSp>
        <p:nvCxnSpPr>
          <p:cNvPr id="10" name="Прямая соединительная линия 9"/>
          <p:cNvCxnSpPr/>
          <p:nvPr/>
        </p:nvCxnSpPr>
        <p:spPr>
          <a:xfrm>
            <a:off x="0" y="603504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Рисунок 12" descr="111символика.png"/>
          <p:cNvPicPr>
            <a:picLocks noChangeAspect="1"/>
          </p:cNvPicPr>
          <p:nvPr/>
        </p:nvPicPr>
        <p:blipFill>
          <a:blip r:embed="rId2" cstate="print"/>
          <a:stretch>
            <a:fillRect/>
          </a:stretch>
        </p:blipFill>
        <p:spPr>
          <a:xfrm>
            <a:off x="1854927" y="2952206"/>
            <a:ext cx="5577840" cy="30567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strVal val="#ppt_w*0.70"/>
                                          </p:val>
                                        </p:tav>
                                        <p:tav tm="100000">
                                          <p:val>
                                            <p:strVal val="#ppt_w"/>
                                          </p:val>
                                        </p:tav>
                                      </p:tavLst>
                                    </p:anim>
                                    <p:anim calcmode="lin" valueType="num">
                                      <p:cBhvr>
                                        <p:cTn id="12" dur="1000" fill="hold"/>
                                        <p:tgtEl>
                                          <p:spTgt spid="13"/>
                                        </p:tgtEl>
                                        <p:attrNameLst>
                                          <p:attrName>ppt_h</p:attrName>
                                        </p:attrNameLst>
                                      </p:cBhvr>
                                      <p:tavLst>
                                        <p:tav tm="0">
                                          <p:val>
                                            <p:strVal val="#ppt_h"/>
                                          </p:val>
                                        </p:tav>
                                        <p:tav tm="100000">
                                          <p:val>
                                            <p:strVal val="#ppt_h"/>
                                          </p:val>
                                        </p:tav>
                                      </p:tavLst>
                                    </p:anim>
                                    <p:animEffect transition="in" filter="fade">
                                      <p:cBhvr>
                                        <p:cTn id="13" dur="1000"/>
                                        <p:tgtEl>
                                          <p:spTgt spid="13"/>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anim calcmode="lin" valueType="num">
                                      <p:cBhvr>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291840" y="584649"/>
            <a:ext cx="5695406" cy="5136881"/>
          </a:xfrm>
        </p:spPr>
        <p:txBody>
          <a:bodyPr>
            <a:normAutofit/>
          </a:bodyPr>
          <a:lstStyle/>
          <a:p>
            <a:r>
              <a:rPr lang="uk-UA" sz="2600" dirty="0" smtClean="0">
                <a:latin typeface="Arial" pitchFamily="34" charset="0"/>
                <a:cs typeface="Arial" pitchFamily="34" charset="0"/>
              </a:rPr>
              <a:t>У п. 13 ч. 1 ст. 2 Федерального Закону Російської Федерації «Про основи охорони здоров'я громадян у Російській Федерації» визначено, що  медичний працівник – це фізична особа, яка має медичну або іншу освіту, працює в медичній організації і в трудові (посадові) обов'язки якої входить здійснення медичної діяльності, або фізична особа, яка є індивідуальним підприємцем та безпосередньо здійснює медичну діяльність</a:t>
            </a:r>
            <a:r>
              <a:rPr lang="en-US" sz="2600" baseline="30000" dirty="0" smtClean="0">
                <a:latin typeface="Arial" pitchFamily="34" charset="0"/>
                <a:cs typeface="Arial" pitchFamily="34" charset="0"/>
              </a:rPr>
              <a:t> 6</a:t>
            </a:r>
            <a:r>
              <a:rPr lang="uk-UA" sz="2600" dirty="0" smtClean="0">
                <a:latin typeface="Arial" pitchFamily="34" charset="0"/>
                <a:cs typeface="Arial" pitchFamily="34" charset="0"/>
              </a:rPr>
              <a:t>.</a:t>
            </a:r>
            <a:r>
              <a:rPr lang="en-US" sz="2600" baseline="30000" dirty="0" smtClean="0">
                <a:latin typeface="Arial" pitchFamily="34" charset="0"/>
                <a:cs typeface="Arial" pitchFamily="34" charset="0"/>
              </a:rPr>
              <a:t> </a:t>
            </a:r>
            <a:endParaRPr lang="uk-UA" sz="2600" dirty="0" smtClean="0">
              <a:latin typeface="Arial" pitchFamily="34" charset="0"/>
              <a:cs typeface="Arial" pitchFamily="34" charset="0"/>
            </a:endParaRPr>
          </a:p>
          <a:p>
            <a:endParaRPr lang="uk-UA" dirty="0">
              <a:latin typeface="Arial" pitchFamily="34" charset="0"/>
              <a:cs typeface="Arial" pitchFamily="34" charset="0"/>
            </a:endParaRPr>
          </a:p>
        </p:txBody>
      </p:sp>
      <p:pic>
        <p:nvPicPr>
          <p:cNvPr id="5" name="Рисунок 4" descr="96c925031b85a2893a087abc7bc3e357.jpg"/>
          <p:cNvPicPr>
            <a:picLocks noChangeAspect="1"/>
          </p:cNvPicPr>
          <p:nvPr/>
        </p:nvPicPr>
        <p:blipFill>
          <a:blip r:embed="rId2" cstate="print"/>
          <a:stretch>
            <a:fillRect/>
          </a:stretch>
        </p:blipFill>
        <p:spPr>
          <a:xfrm>
            <a:off x="195941" y="645250"/>
            <a:ext cx="3174275" cy="4854213"/>
          </a:xfrm>
          <a:prstGeom prst="rect">
            <a:avLst/>
          </a:prstGeom>
        </p:spPr>
      </p:pic>
      <p:cxnSp>
        <p:nvCxnSpPr>
          <p:cNvPr id="7" name="Прямая соединительная линия 6"/>
          <p:cNvCxnSpPr/>
          <p:nvPr/>
        </p:nvCxnSpPr>
        <p:spPr>
          <a:xfrm>
            <a:off x="0" y="591747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Содержимое 2"/>
          <p:cNvSpPr>
            <a:spLocks noGrp="1"/>
          </p:cNvSpPr>
          <p:nvPr>
            <p:ph sz="half" idx="1"/>
          </p:nvPr>
        </p:nvSpPr>
        <p:spPr>
          <a:xfrm>
            <a:off x="0" y="5927362"/>
            <a:ext cx="9144000" cy="773884"/>
          </a:xfrm>
        </p:spPr>
        <p:txBody>
          <a:bodyPr>
            <a:noAutofit/>
          </a:bodyPr>
          <a:lstStyle/>
          <a:p>
            <a:pPr>
              <a:buNone/>
            </a:pPr>
            <a:r>
              <a:rPr lang="en-US" sz="1200" baseline="30000" dirty="0" smtClean="0">
                <a:latin typeface="Arial" pitchFamily="34" charset="0"/>
                <a:cs typeface="Arial" pitchFamily="34" charset="0"/>
              </a:rPr>
              <a:t>6 </a:t>
            </a:r>
            <a:r>
              <a:rPr lang="uk-UA" sz="1200" dirty="0" smtClean="0">
                <a:latin typeface="Arial" pitchFamily="34" charset="0"/>
                <a:cs typeface="Arial" pitchFamily="34" charset="0"/>
              </a:rPr>
              <a:t>Об основах </a:t>
            </a:r>
            <a:r>
              <a:rPr lang="uk-UA" sz="1200" dirty="0" err="1" smtClean="0">
                <a:latin typeface="Arial" pitchFamily="34" charset="0"/>
                <a:cs typeface="Arial" pitchFamily="34" charset="0"/>
              </a:rPr>
              <a:t>охраны</a:t>
            </a:r>
            <a:r>
              <a:rPr lang="uk-UA" sz="1200" dirty="0" smtClean="0">
                <a:latin typeface="Arial" pitchFamily="34" charset="0"/>
                <a:cs typeface="Arial" pitchFamily="34" charset="0"/>
              </a:rPr>
              <a:t> </a:t>
            </a:r>
            <a:r>
              <a:rPr lang="uk-UA" sz="1200" dirty="0" err="1" smtClean="0">
                <a:latin typeface="Arial" pitchFamily="34" charset="0"/>
                <a:cs typeface="Arial" pitchFamily="34" charset="0"/>
              </a:rPr>
              <a:t>здоровья</a:t>
            </a:r>
            <a:r>
              <a:rPr lang="uk-UA" sz="1200" dirty="0" smtClean="0">
                <a:latin typeface="Arial" pitchFamily="34" charset="0"/>
                <a:cs typeface="Arial" pitchFamily="34" charset="0"/>
              </a:rPr>
              <a:t> </a:t>
            </a:r>
            <a:r>
              <a:rPr lang="uk-UA" sz="1200" dirty="0" err="1" smtClean="0">
                <a:latin typeface="Arial" pitchFamily="34" charset="0"/>
                <a:cs typeface="Arial" pitchFamily="34" charset="0"/>
              </a:rPr>
              <a:t>граждан</a:t>
            </a:r>
            <a:r>
              <a:rPr lang="uk-UA" sz="1200" dirty="0" smtClean="0">
                <a:latin typeface="Arial" pitchFamily="34" charset="0"/>
                <a:cs typeface="Arial" pitchFamily="34" charset="0"/>
              </a:rPr>
              <a:t> в </a:t>
            </a:r>
            <a:r>
              <a:rPr lang="uk-UA" sz="1200" dirty="0" err="1" smtClean="0">
                <a:latin typeface="Arial" pitchFamily="34" charset="0"/>
                <a:cs typeface="Arial" pitchFamily="34" charset="0"/>
              </a:rPr>
              <a:t>Российской</a:t>
            </a:r>
            <a:r>
              <a:rPr lang="uk-UA" sz="1200" dirty="0" smtClean="0">
                <a:latin typeface="Arial" pitchFamily="34" charset="0"/>
                <a:cs typeface="Arial" pitchFamily="34" charset="0"/>
              </a:rPr>
              <a:t> </a:t>
            </a:r>
            <a:r>
              <a:rPr lang="uk-UA" sz="1200" dirty="0" err="1" smtClean="0">
                <a:latin typeface="Arial" pitchFamily="34" charset="0"/>
                <a:cs typeface="Arial" pitchFamily="34" charset="0"/>
              </a:rPr>
              <a:t>Федерации</a:t>
            </a:r>
            <a:r>
              <a:rPr lang="uk-UA" sz="1200" dirty="0" smtClean="0">
                <a:latin typeface="Arial" pitchFamily="34" charset="0"/>
                <a:cs typeface="Arial" pitchFamily="34" charset="0"/>
              </a:rPr>
              <a:t> : </a:t>
            </a:r>
            <a:r>
              <a:rPr lang="uk-UA" sz="1200" dirty="0" err="1" smtClean="0">
                <a:latin typeface="Arial" pitchFamily="34" charset="0"/>
                <a:cs typeface="Arial" pitchFamily="34" charset="0"/>
              </a:rPr>
              <a:t>Федеральный</a:t>
            </a:r>
            <a:r>
              <a:rPr lang="uk-UA" sz="1200" dirty="0" smtClean="0">
                <a:latin typeface="Arial" pitchFamily="34" charset="0"/>
                <a:cs typeface="Arial" pitchFamily="34" charset="0"/>
              </a:rPr>
              <a:t> закон </a:t>
            </a:r>
            <a:r>
              <a:rPr lang="uk-UA" sz="1200" dirty="0" err="1" smtClean="0">
                <a:latin typeface="Arial" pitchFamily="34" charset="0"/>
                <a:cs typeface="Arial" pitchFamily="34" charset="0"/>
              </a:rPr>
              <a:t>Российской</a:t>
            </a:r>
            <a:r>
              <a:rPr lang="uk-UA" sz="1200" dirty="0" smtClean="0">
                <a:latin typeface="Arial" pitchFamily="34" charset="0"/>
                <a:cs typeface="Arial" pitchFamily="34" charset="0"/>
              </a:rPr>
              <a:t> </a:t>
            </a:r>
            <a:r>
              <a:rPr lang="uk-UA" sz="1200" dirty="0" err="1" smtClean="0">
                <a:latin typeface="Arial" pitchFamily="34" charset="0"/>
                <a:cs typeface="Arial" pitchFamily="34" charset="0"/>
              </a:rPr>
              <a:t>Федерации</a:t>
            </a:r>
            <a:r>
              <a:rPr lang="uk-UA" sz="1200" dirty="0" smtClean="0">
                <a:latin typeface="Arial" pitchFamily="34" charset="0"/>
                <a:cs typeface="Arial" pitchFamily="34" charset="0"/>
              </a:rPr>
              <a:t> от 21.11.2011 № 323-ФЗ // </a:t>
            </a:r>
            <a:r>
              <a:rPr lang="uk-UA" sz="1200" dirty="0" err="1" smtClean="0">
                <a:latin typeface="Arial" pitchFamily="34" charset="0"/>
                <a:cs typeface="Arial" pitchFamily="34" charset="0"/>
              </a:rPr>
              <a:t>Собрании</a:t>
            </a:r>
            <a:r>
              <a:rPr lang="uk-UA" sz="1200" dirty="0" smtClean="0">
                <a:latin typeface="Arial" pitchFamily="34" charset="0"/>
                <a:cs typeface="Arial" pitchFamily="34" charset="0"/>
              </a:rPr>
              <a:t> </a:t>
            </a:r>
            <a:r>
              <a:rPr lang="uk-UA" sz="1200" dirty="0" err="1" smtClean="0">
                <a:latin typeface="Arial" pitchFamily="34" charset="0"/>
                <a:cs typeface="Arial" pitchFamily="34" charset="0"/>
              </a:rPr>
              <a:t>законодательства</a:t>
            </a:r>
            <a:r>
              <a:rPr lang="uk-UA" sz="1200" dirty="0" smtClean="0">
                <a:latin typeface="Arial" pitchFamily="34" charset="0"/>
                <a:cs typeface="Arial" pitchFamily="34" charset="0"/>
              </a:rPr>
              <a:t> </a:t>
            </a:r>
            <a:r>
              <a:rPr lang="uk-UA" sz="1200" dirty="0" err="1" smtClean="0">
                <a:latin typeface="Arial" pitchFamily="34" charset="0"/>
                <a:cs typeface="Arial" pitchFamily="34" charset="0"/>
              </a:rPr>
              <a:t>Российской</a:t>
            </a:r>
            <a:r>
              <a:rPr lang="uk-UA" sz="1200" dirty="0" smtClean="0">
                <a:latin typeface="Arial" pitchFamily="34" charset="0"/>
                <a:cs typeface="Arial" pitchFamily="34" charset="0"/>
              </a:rPr>
              <a:t> </a:t>
            </a:r>
            <a:r>
              <a:rPr lang="uk-UA" sz="1200" dirty="0" err="1" smtClean="0">
                <a:latin typeface="Arial" pitchFamily="34" charset="0"/>
                <a:cs typeface="Arial" pitchFamily="34" charset="0"/>
              </a:rPr>
              <a:t>Федерации</a:t>
            </a:r>
            <a:r>
              <a:rPr lang="uk-UA" sz="1200" dirty="0" smtClean="0">
                <a:latin typeface="Arial" pitchFamily="34" charset="0"/>
                <a:cs typeface="Arial" pitchFamily="34" charset="0"/>
              </a:rPr>
              <a:t>. – 2011. – №48.– ст. 6724[Електронний ресурс].  – Режим доступу :  http://pravo.gov.ru/proxy/ips/?docbody=&amp;nd=102152259&amp;rdk=&amp;backlink=1</a:t>
            </a:r>
            <a:r>
              <a:rPr lang="ru-RU" sz="1200" dirty="0" smtClean="0">
                <a:latin typeface="Arial" pitchFamily="34" charset="0"/>
                <a:cs typeface="Arial" pitchFamily="34" charset="0"/>
              </a:rPr>
              <a:t>.</a:t>
            </a:r>
            <a:endParaRPr lang="uk-UA"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anim calcmode="lin" valueType="num">
                                      <p:cBhvr>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5682343" cy="3255826"/>
          </a:xfrm>
        </p:spPr>
        <p:txBody>
          <a:bodyPr>
            <a:normAutofit/>
          </a:bodyPr>
          <a:lstStyle/>
          <a:p>
            <a:r>
              <a:rPr lang="uk-UA" sz="2800" dirty="0" smtClean="0">
                <a:latin typeface="Arial" pitchFamily="34" charset="0"/>
                <a:cs typeface="Arial" pitchFamily="34" charset="0"/>
              </a:rPr>
              <a:t>П. 67 ч. 1 ст. 1 Кодексу Республіки Казахстан «Про здоров'я народу і систему охорони здоров'я» вказує, що медичні працівники – це фізичні особи, які мають професійну медичну освіту і здійснюють медичну діяльність</a:t>
            </a:r>
            <a:r>
              <a:rPr lang="en-US" sz="2800" baseline="30000" dirty="0" smtClean="0"/>
              <a:t> 7</a:t>
            </a:r>
            <a:r>
              <a:rPr lang="uk-UA" sz="2800" dirty="0" smtClean="0">
                <a:latin typeface="Arial" pitchFamily="34" charset="0"/>
                <a:cs typeface="Arial" pitchFamily="34" charset="0"/>
              </a:rPr>
              <a:t>.</a:t>
            </a:r>
            <a:endParaRPr lang="uk-UA" sz="2800" dirty="0">
              <a:latin typeface="Arial" pitchFamily="34" charset="0"/>
              <a:cs typeface="Arial" pitchFamily="34" charset="0"/>
            </a:endParaRPr>
          </a:p>
        </p:txBody>
      </p:sp>
      <p:pic>
        <p:nvPicPr>
          <p:cNvPr id="5" name="Рисунок 4" descr="12456Безымянный.png"/>
          <p:cNvPicPr>
            <a:picLocks noChangeAspect="1"/>
          </p:cNvPicPr>
          <p:nvPr/>
        </p:nvPicPr>
        <p:blipFill>
          <a:blip r:embed="rId2" cstate="print"/>
          <a:stretch>
            <a:fillRect/>
          </a:stretch>
        </p:blipFill>
        <p:spPr>
          <a:xfrm>
            <a:off x="5721531" y="229284"/>
            <a:ext cx="3265715" cy="4633693"/>
          </a:xfrm>
          <a:prstGeom prst="rect">
            <a:avLst/>
          </a:prstGeom>
        </p:spPr>
      </p:pic>
      <p:pic>
        <p:nvPicPr>
          <p:cNvPr id="6" name="Рисунок 5" descr="Doctor-for-informed-consent.png"/>
          <p:cNvPicPr>
            <a:picLocks noChangeAspect="1"/>
          </p:cNvPicPr>
          <p:nvPr/>
        </p:nvPicPr>
        <p:blipFill>
          <a:blip r:embed="rId3" cstate="print"/>
          <a:stretch>
            <a:fillRect/>
          </a:stretch>
        </p:blipFill>
        <p:spPr>
          <a:xfrm>
            <a:off x="156754" y="3174273"/>
            <a:ext cx="5434149" cy="3161211"/>
          </a:xfrm>
          <a:prstGeom prst="rect">
            <a:avLst/>
          </a:prstGeom>
        </p:spPr>
      </p:pic>
      <p:sp>
        <p:nvSpPr>
          <p:cNvPr id="9" name="Содержимое 2"/>
          <p:cNvSpPr>
            <a:spLocks noGrp="1"/>
          </p:cNvSpPr>
          <p:nvPr>
            <p:ph sz="half" idx="1"/>
          </p:nvPr>
        </p:nvSpPr>
        <p:spPr>
          <a:xfrm>
            <a:off x="0" y="6357938"/>
            <a:ext cx="9144000" cy="500062"/>
          </a:xfrm>
        </p:spPr>
        <p:txBody>
          <a:bodyPr>
            <a:normAutofit fontScale="55000" lnSpcReduction="20000"/>
          </a:bodyPr>
          <a:lstStyle/>
          <a:p>
            <a:pPr>
              <a:buNone/>
            </a:pPr>
            <a:r>
              <a:rPr lang="en-US" baseline="30000" dirty="0" smtClean="0"/>
              <a:t>7 </a:t>
            </a:r>
            <a:r>
              <a:rPr lang="uk-UA" dirty="0" err="1" smtClean="0">
                <a:latin typeface="Arial" pitchFamily="34" charset="0"/>
                <a:cs typeface="Arial" pitchFamily="34" charset="0"/>
              </a:rPr>
              <a:t>Халық</a:t>
            </a:r>
            <a:r>
              <a:rPr lang="uk-UA" dirty="0" smtClean="0">
                <a:latin typeface="Arial" pitchFamily="34" charset="0"/>
                <a:cs typeface="Arial" pitchFamily="34" charset="0"/>
              </a:rPr>
              <a:t> </a:t>
            </a:r>
            <a:r>
              <a:rPr lang="uk-UA" dirty="0" err="1" smtClean="0">
                <a:latin typeface="Arial" pitchFamily="34" charset="0"/>
                <a:cs typeface="Arial" pitchFamily="34" charset="0"/>
              </a:rPr>
              <a:t>денсаулығы</a:t>
            </a:r>
            <a:r>
              <a:rPr lang="uk-UA" dirty="0" smtClean="0">
                <a:latin typeface="Arial" pitchFamily="34" charset="0"/>
                <a:cs typeface="Arial" pitchFamily="34" charset="0"/>
              </a:rPr>
              <a:t> ж</a:t>
            </a:r>
            <a:r>
              <a:rPr lang="kk-KZ" dirty="0" smtClean="0">
                <a:latin typeface="Arial" pitchFamily="34" charset="0"/>
                <a:cs typeface="Arial" pitchFamily="34" charset="0"/>
              </a:rPr>
              <a:t>ә</a:t>
            </a:r>
            <a:r>
              <a:rPr lang="uk-UA" dirty="0" smtClean="0">
                <a:latin typeface="Arial" pitchFamily="34" charset="0"/>
                <a:cs typeface="Arial" pitchFamily="34" charset="0"/>
              </a:rPr>
              <a:t>не </a:t>
            </a:r>
            <a:r>
              <a:rPr lang="uk-UA" dirty="0" err="1" smtClean="0">
                <a:latin typeface="Arial" pitchFamily="34" charset="0"/>
                <a:cs typeface="Arial" pitchFamily="34" charset="0"/>
              </a:rPr>
              <a:t>денсаулық</a:t>
            </a:r>
            <a:r>
              <a:rPr lang="uk-UA" dirty="0" smtClean="0">
                <a:latin typeface="Arial" pitchFamily="34" charset="0"/>
                <a:cs typeface="Arial" pitchFamily="34" charset="0"/>
              </a:rPr>
              <a:t> </a:t>
            </a:r>
            <a:r>
              <a:rPr lang="uk-UA" dirty="0" err="1" smtClean="0">
                <a:latin typeface="Arial" pitchFamily="34" charset="0"/>
                <a:cs typeface="Arial" pitchFamily="34" charset="0"/>
              </a:rPr>
              <a:t>сақтау</a:t>
            </a:r>
            <a:r>
              <a:rPr lang="uk-UA" dirty="0" smtClean="0">
                <a:latin typeface="Arial" pitchFamily="34" charset="0"/>
                <a:cs typeface="Arial" pitchFamily="34" charset="0"/>
              </a:rPr>
              <a:t> </a:t>
            </a:r>
            <a:r>
              <a:rPr lang="uk-UA" dirty="0" err="1" smtClean="0">
                <a:latin typeface="Arial" pitchFamily="34" charset="0"/>
                <a:cs typeface="Arial" pitchFamily="34" charset="0"/>
              </a:rPr>
              <a:t>жүйесі</a:t>
            </a:r>
            <a:r>
              <a:rPr lang="uk-UA" dirty="0" smtClean="0">
                <a:latin typeface="Arial" pitchFamily="34" charset="0"/>
                <a:cs typeface="Arial" pitchFamily="34" charset="0"/>
              </a:rPr>
              <a:t> </a:t>
            </a:r>
            <a:r>
              <a:rPr lang="uk-UA" dirty="0" err="1" smtClean="0">
                <a:latin typeface="Arial" pitchFamily="34" charset="0"/>
                <a:cs typeface="Arial" pitchFamily="34" charset="0"/>
              </a:rPr>
              <a:t>туралы</a:t>
            </a:r>
            <a:r>
              <a:rPr lang="uk-UA" dirty="0" smtClean="0">
                <a:latin typeface="Arial" pitchFamily="34" charset="0"/>
                <a:cs typeface="Arial" pitchFamily="34" charset="0"/>
              </a:rPr>
              <a:t> : </a:t>
            </a:r>
            <a:r>
              <a:rPr lang="uk-UA" dirty="0" err="1" smtClean="0">
                <a:latin typeface="Arial" pitchFamily="34" charset="0"/>
                <a:cs typeface="Arial" pitchFamily="34" charset="0"/>
              </a:rPr>
              <a:t>Қазақстан</a:t>
            </a:r>
            <a:r>
              <a:rPr lang="uk-UA" dirty="0" smtClean="0">
                <a:latin typeface="Arial" pitchFamily="34" charset="0"/>
                <a:cs typeface="Arial" pitchFamily="34" charset="0"/>
              </a:rPr>
              <a:t> </a:t>
            </a:r>
            <a:r>
              <a:rPr lang="uk-UA" dirty="0" err="1" smtClean="0">
                <a:latin typeface="Arial" pitchFamily="34" charset="0"/>
                <a:cs typeface="Arial" pitchFamily="34" charset="0"/>
              </a:rPr>
              <a:t>Республикасының</a:t>
            </a:r>
            <a:r>
              <a:rPr lang="uk-UA" dirty="0" smtClean="0">
                <a:latin typeface="Arial" pitchFamily="34" charset="0"/>
                <a:cs typeface="Arial" pitchFamily="34" charset="0"/>
              </a:rPr>
              <a:t> 2009 </a:t>
            </a:r>
            <a:r>
              <a:rPr lang="uk-UA" dirty="0" err="1" smtClean="0">
                <a:latin typeface="Arial" pitchFamily="34" charset="0"/>
                <a:cs typeface="Arial" pitchFamily="34" charset="0"/>
              </a:rPr>
              <a:t>жылғы</a:t>
            </a:r>
            <a:r>
              <a:rPr lang="uk-UA" dirty="0" smtClean="0">
                <a:latin typeface="Arial" pitchFamily="34" charset="0"/>
                <a:cs typeface="Arial" pitchFamily="34" charset="0"/>
              </a:rPr>
              <a:t> 18 </a:t>
            </a:r>
            <a:r>
              <a:rPr lang="uk-UA" dirty="0" err="1" smtClean="0">
                <a:latin typeface="Arial" pitchFamily="34" charset="0"/>
                <a:cs typeface="Arial" pitchFamily="34" charset="0"/>
              </a:rPr>
              <a:t>қыркүйектегі</a:t>
            </a:r>
            <a:r>
              <a:rPr lang="uk-UA" dirty="0" smtClean="0">
                <a:latin typeface="Arial" pitchFamily="34" charset="0"/>
                <a:cs typeface="Arial" pitchFamily="34" charset="0"/>
              </a:rPr>
              <a:t> № 193-IV Кодексі (2017.14.07. </a:t>
            </a:r>
            <a:r>
              <a:rPr lang="uk-UA" dirty="0" err="1" smtClean="0">
                <a:latin typeface="Arial" pitchFamily="34" charset="0"/>
                <a:cs typeface="Arial" pitchFamily="34" charset="0"/>
              </a:rPr>
              <a:t>берілген</a:t>
            </a:r>
            <a:r>
              <a:rPr lang="uk-UA" dirty="0" smtClean="0">
                <a:latin typeface="Arial" pitchFamily="34" charset="0"/>
                <a:cs typeface="Arial" pitchFamily="34" charset="0"/>
              </a:rPr>
              <a:t> </a:t>
            </a:r>
            <a:r>
              <a:rPr lang="uk-UA" dirty="0" err="1" smtClean="0">
                <a:latin typeface="Arial" pitchFamily="34" charset="0"/>
                <a:cs typeface="Arial" pitchFamily="34" charset="0"/>
              </a:rPr>
              <a:t>өзгерістер</a:t>
            </a:r>
            <a:r>
              <a:rPr lang="uk-UA" dirty="0" smtClean="0">
                <a:latin typeface="Arial" pitchFamily="34" charset="0"/>
                <a:cs typeface="Arial" pitchFamily="34" charset="0"/>
              </a:rPr>
              <a:t> </a:t>
            </a:r>
            <a:r>
              <a:rPr lang="uk-UA" dirty="0" err="1" smtClean="0">
                <a:latin typeface="Arial" pitchFamily="34" charset="0"/>
                <a:cs typeface="Arial" pitchFamily="34" charset="0"/>
              </a:rPr>
              <a:t>мен</a:t>
            </a:r>
            <a:r>
              <a:rPr lang="uk-UA" dirty="0" smtClean="0">
                <a:latin typeface="Arial" pitchFamily="34" charset="0"/>
                <a:cs typeface="Arial" pitchFamily="34" charset="0"/>
              </a:rPr>
              <a:t> </a:t>
            </a:r>
            <a:r>
              <a:rPr lang="uk-UA" dirty="0" err="1" smtClean="0">
                <a:latin typeface="Arial" pitchFamily="34" charset="0"/>
                <a:cs typeface="Arial" pitchFamily="34" charset="0"/>
              </a:rPr>
              <a:t>толықтыруларымен</a:t>
            </a:r>
            <a:r>
              <a:rPr lang="uk-UA" dirty="0" smtClean="0">
                <a:latin typeface="Arial" pitchFamily="34" charset="0"/>
                <a:cs typeface="Arial" pitchFamily="34" charset="0"/>
              </a:rPr>
              <a:t>) // ҚР </a:t>
            </a:r>
            <a:r>
              <a:rPr lang="uk-UA" dirty="0" err="1" smtClean="0">
                <a:latin typeface="Arial" pitchFamily="34" charset="0"/>
                <a:cs typeface="Arial" pitchFamily="34" charset="0"/>
              </a:rPr>
              <a:t>Парламентінің</a:t>
            </a:r>
            <a:r>
              <a:rPr lang="uk-UA" dirty="0" smtClean="0">
                <a:latin typeface="Arial" pitchFamily="34" charset="0"/>
                <a:cs typeface="Arial" pitchFamily="34" charset="0"/>
              </a:rPr>
              <a:t> </a:t>
            </a:r>
            <a:r>
              <a:rPr lang="uk-UA" dirty="0" err="1" smtClean="0">
                <a:latin typeface="Arial" pitchFamily="34" charset="0"/>
                <a:cs typeface="Arial" pitchFamily="34" charset="0"/>
              </a:rPr>
              <a:t>Жаршысы</a:t>
            </a:r>
            <a:r>
              <a:rPr lang="uk-UA" dirty="0" smtClean="0">
                <a:latin typeface="Arial" pitchFamily="34" charset="0"/>
                <a:cs typeface="Arial" pitchFamily="34" charset="0"/>
              </a:rPr>
              <a:t>. – 2009. – № 20-21 (2548-2549). – 89-құжат[Електронний ресурс].  – Режим доступу : http://adilet.zan.kz/kaz/docs/K090000193_#z4.</a:t>
            </a:r>
            <a:endParaRPr lang="uk-UA" dirty="0">
              <a:latin typeface="Arial" pitchFamily="34" charset="0"/>
              <a:cs typeface="Arial" pitchFamily="34" charset="0"/>
            </a:endParaRPr>
          </a:p>
        </p:txBody>
      </p:sp>
      <p:cxnSp>
        <p:nvCxnSpPr>
          <p:cNvPr id="11" name="Прямая соединительная линия 10"/>
          <p:cNvCxnSpPr/>
          <p:nvPr/>
        </p:nvCxnSpPr>
        <p:spPr>
          <a:xfrm>
            <a:off x="0" y="6348548"/>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anim calcmode="lin" valueType="num">
                                      <p:cBhvr>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45029"/>
          </a:xfrm>
        </p:spPr>
        <p:txBody>
          <a:bodyPr>
            <a:normAutofit fontScale="90000"/>
          </a:bodyPr>
          <a:lstStyle/>
          <a:p>
            <a:pPr algn="ctr"/>
            <a:r>
              <a:rPr lang="uk-UA" dirty="0" err="1" smtClean="0">
                <a:solidFill>
                  <a:schemeClr val="bg1"/>
                </a:solidFill>
                <a:latin typeface="Arial" pitchFamily="34" charset="0"/>
                <a:cs typeface="Arial" pitchFamily="34" charset="0"/>
              </a:rPr>
              <a:t>Суб</a:t>
            </a:r>
            <a:r>
              <a:rPr lang="en-US" dirty="0" smtClean="0">
                <a:solidFill>
                  <a:schemeClr val="bg1"/>
                </a:solidFill>
                <a:latin typeface="Arial" pitchFamily="34" charset="0"/>
                <a:cs typeface="Arial" pitchFamily="34" charset="0"/>
              </a:rPr>
              <a:t>’</a:t>
            </a:r>
            <a:r>
              <a:rPr lang="uk-UA" dirty="0" err="1" smtClean="0">
                <a:solidFill>
                  <a:schemeClr val="bg1"/>
                </a:solidFill>
                <a:latin typeface="Arial" pitchFamily="34" charset="0"/>
                <a:cs typeface="Arial" pitchFamily="34" charset="0"/>
              </a:rPr>
              <a:t>єкти</a:t>
            </a:r>
            <a:r>
              <a:rPr lang="uk-UA" dirty="0" smtClean="0">
                <a:solidFill>
                  <a:schemeClr val="bg1"/>
                </a:solidFill>
                <a:latin typeface="Arial" pitchFamily="34" charset="0"/>
                <a:cs typeface="Arial" pitchFamily="34" charset="0"/>
              </a:rPr>
              <a:t> злочину, передбаченого </a:t>
            </a:r>
            <a:br>
              <a:rPr lang="uk-UA" dirty="0" smtClean="0">
                <a:solidFill>
                  <a:schemeClr val="bg1"/>
                </a:solidFill>
                <a:latin typeface="Arial" pitchFamily="34" charset="0"/>
                <a:cs typeface="Arial" pitchFamily="34" charset="0"/>
              </a:rPr>
            </a:br>
            <a:r>
              <a:rPr lang="uk-UA" dirty="0" smtClean="0">
                <a:solidFill>
                  <a:schemeClr val="bg1"/>
                </a:solidFill>
                <a:latin typeface="Arial" pitchFamily="34" charset="0"/>
                <a:cs typeface="Arial" pitchFamily="34" charset="0"/>
              </a:rPr>
              <a:t>ст. 139 КК України, ст. 124 КК РФ, ст. 161 КК РБ:</a:t>
            </a:r>
            <a:endParaRPr lang="uk-UA" dirty="0">
              <a:solidFill>
                <a:schemeClr val="bg1"/>
              </a:solidFill>
              <a:latin typeface="Arial" pitchFamily="34" charset="0"/>
              <a:cs typeface="Arial" pitchFamily="34" charset="0"/>
            </a:endParaRPr>
          </a:p>
        </p:txBody>
      </p:sp>
      <p:sp>
        <p:nvSpPr>
          <p:cNvPr id="3" name="Содержимое 2"/>
          <p:cNvSpPr>
            <a:spLocks noGrp="1"/>
          </p:cNvSpPr>
          <p:nvPr>
            <p:ph sz="half" idx="1"/>
          </p:nvPr>
        </p:nvSpPr>
        <p:spPr>
          <a:xfrm>
            <a:off x="156754" y="924285"/>
            <a:ext cx="8791303" cy="3686903"/>
          </a:xfrm>
        </p:spPr>
        <p:txBody>
          <a:bodyPr>
            <a:normAutofit fontScale="92500" lnSpcReduction="10000"/>
          </a:bodyPr>
          <a:lstStyle/>
          <a:p>
            <a:pPr>
              <a:lnSpc>
                <a:spcPct val="95000"/>
              </a:lnSpc>
            </a:pPr>
            <a:r>
              <a:rPr lang="uk-UA" sz="2400" dirty="0" smtClean="0">
                <a:latin typeface="Arial" pitchFamily="34" charset="0"/>
                <a:cs typeface="Arial" pitchFamily="34" charset="0"/>
              </a:rPr>
              <a:t>Медичний працівник (В.В. </a:t>
            </a:r>
            <a:r>
              <a:rPr lang="uk-UA" sz="2400" dirty="0" err="1" smtClean="0">
                <a:latin typeface="Arial" pitchFamily="34" charset="0"/>
                <a:cs typeface="Arial" pitchFamily="34" charset="0"/>
              </a:rPr>
              <a:t>Балабко</a:t>
            </a:r>
            <a:r>
              <a:rPr lang="uk-UA" sz="2400" dirty="0" smtClean="0">
                <a:latin typeface="Arial" pitchFamily="34" charset="0"/>
                <a:cs typeface="Arial" pitchFamily="34" charset="0"/>
              </a:rPr>
              <a:t>, О.О. </a:t>
            </a:r>
            <a:r>
              <a:rPr lang="uk-UA" sz="2400" dirty="0" err="1" smtClean="0">
                <a:latin typeface="Arial" pitchFamily="34" charset="0"/>
                <a:cs typeface="Arial" pitchFamily="34" charset="0"/>
              </a:rPr>
              <a:t>Дудоров</a:t>
            </a:r>
            <a:r>
              <a:rPr lang="uk-UA" sz="2400" dirty="0" smtClean="0">
                <a:latin typeface="Arial" pitchFamily="34" charset="0"/>
                <a:cs typeface="Arial" pitchFamily="34" charset="0"/>
              </a:rPr>
              <a:t> та ін.).</a:t>
            </a:r>
          </a:p>
          <a:p>
            <a:pPr>
              <a:lnSpc>
                <a:spcPct val="95000"/>
              </a:lnSpc>
            </a:pPr>
            <a:r>
              <a:rPr lang="uk-UA" sz="2400" dirty="0" smtClean="0">
                <a:latin typeface="Arial" pitchFamily="34" charset="0"/>
                <a:cs typeface="Arial" pitchFamily="34" charset="0"/>
              </a:rPr>
              <a:t>Фармацевтичний працівник (В.В. </a:t>
            </a:r>
            <a:r>
              <a:rPr lang="uk-UA" sz="2400" dirty="0" err="1" smtClean="0">
                <a:latin typeface="Arial" pitchFamily="34" charset="0"/>
                <a:cs typeface="Arial" pitchFamily="34" charset="0"/>
              </a:rPr>
              <a:t>Балабко</a:t>
            </a:r>
            <a:r>
              <a:rPr lang="uk-UA" sz="2400" dirty="0" smtClean="0">
                <a:latin typeface="Arial" pitchFamily="34" charset="0"/>
                <a:cs typeface="Arial" pitchFamily="34" charset="0"/>
              </a:rPr>
              <a:t>, О.О. </a:t>
            </a:r>
            <a:r>
              <a:rPr lang="uk-UA" sz="2400" dirty="0" err="1" smtClean="0">
                <a:latin typeface="Arial" pitchFamily="34" charset="0"/>
                <a:cs typeface="Arial" pitchFamily="34" charset="0"/>
              </a:rPr>
              <a:t>Дудоров</a:t>
            </a:r>
            <a:r>
              <a:rPr lang="uk-UA" sz="2400" dirty="0" smtClean="0">
                <a:latin typeface="Arial" pitchFamily="34" charset="0"/>
                <a:cs typeface="Arial" pitchFamily="34" charset="0"/>
              </a:rPr>
              <a:t> та ін.).</a:t>
            </a:r>
          </a:p>
          <a:p>
            <a:pPr>
              <a:lnSpc>
                <a:spcPct val="95000"/>
              </a:lnSpc>
            </a:pPr>
            <a:r>
              <a:rPr lang="uk-UA" sz="2400" dirty="0" smtClean="0">
                <a:latin typeface="Arial" pitchFamily="34" charset="0"/>
                <a:cs typeface="Arial" pitchFamily="34" charset="0"/>
              </a:rPr>
              <a:t>Особи, які займаються медичною практикою як різновидом підприємницької діяльності (О.О. </a:t>
            </a:r>
            <a:r>
              <a:rPr lang="uk-UA" sz="2400" dirty="0" err="1" smtClean="0">
                <a:latin typeface="Arial" pitchFamily="34" charset="0"/>
                <a:cs typeface="Arial" pitchFamily="34" charset="0"/>
              </a:rPr>
              <a:t>Дудоров</a:t>
            </a:r>
            <a:r>
              <a:rPr lang="uk-UA" sz="2400" dirty="0" smtClean="0">
                <a:latin typeface="Arial" pitchFamily="34" charset="0"/>
                <a:cs typeface="Arial" pitchFamily="34" charset="0"/>
              </a:rPr>
              <a:t> та ін.).</a:t>
            </a:r>
          </a:p>
          <a:p>
            <a:pPr>
              <a:lnSpc>
                <a:spcPct val="95000"/>
              </a:lnSpc>
            </a:pPr>
            <a:r>
              <a:rPr lang="uk-UA" sz="2400" dirty="0" smtClean="0">
                <a:latin typeface="Arial" pitchFamily="34" charset="0"/>
                <a:cs typeface="Arial" pitchFamily="34" charset="0"/>
              </a:rPr>
              <a:t>Особи немедичних спеціальностей : </a:t>
            </a:r>
          </a:p>
          <a:p>
            <a:pPr lvl="1">
              <a:lnSpc>
                <a:spcPct val="95000"/>
              </a:lnSpc>
            </a:pPr>
            <a:r>
              <a:rPr lang="uk-UA" sz="2400" dirty="0" smtClean="0">
                <a:latin typeface="Arial" pitchFamily="34" charset="0"/>
                <a:cs typeface="Arial" pitchFamily="34" charset="0"/>
              </a:rPr>
              <a:t>співробітники поліції (Ю.Е. </a:t>
            </a:r>
            <a:r>
              <a:rPr lang="uk-UA" sz="2400" dirty="0" err="1" smtClean="0">
                <a:latin typeface="Arial" pitchFamily="34" charset="0"/>
                <a:cs typeface="Arial" pitchFamily="34" charset="0"/>
              </a:rPr>
              <a:t>Пудовочкін</a:t>
            </a:r>
            <a:r>
              <a:rPr lang="uk-UA" sz="2400" dirty="0" smtClean="0">
                <a:latin typeface="Arial" pitchFamily="34" charset="0"/>
                <a:cs typeface="Arial" pitchFamily="34" charset="0"/>
              </a:rPr>
              <a:t>, П.А. </a:t>
            </a:r>
            <a:r>
              <a:rPr lang="uk-UA" sz="2400" dirty="0" err="1" smtClean="0">
                <a:latin typeface="Arial" pitchFamily="34" charset="0"/>
                <a:cs typeface="Arial" pitchFamily="34" charset="0"/>
              </a:rPr>
              <a:t>Дубовец</a:t>
            </a:r>
            <a:r>
              <a:rPr lang="uk-UA" sz="2400" dirty="0" smtClean="0">
                <a:latin typeface="Arial" pitchFamily="34" charset="0"/>
                <a:cs typeface="Arial" pitchFamily="34" charset="0"/>
              </a:rPr>
              <a:t> та ін.); </a:t>
            </a:r>
          </a:p>
          <a:p>
            <a:pPr lvl="1">
              <a:lnSpc>
                <a:spcPct val="95000"/>
              </a:lnSpc>
            </a:pPr>
            <a:r>
              <a:rPr lang="uk-UA" sz="2400" dirty="0" smtClean="0">
                <a:latin typeface="Arial" pitchFamily="34" charset="0"/>
                <a:cs typeface="Arial" pitchFamily="34" charset="0"/>
              </a:rPr>
              <a:t>військовослужбовці (М.І. </a:t>
            </a:r>
            <a:r>
              <a:rPr lang="uk-UA" sz="2400" dirty="0" err="1" smtClean="0">
                <a:latin typeface="Arial" pitchFamily="34" charset="0"/>
                <a:cs typeface="Arial" pitchFamily="34" charset="0"/>
              </a:rPr>
              <a:t>Пікуров</a:t>
            </a:r>
            <a:r>
              <a:rPr lang="uk-UA" sz="2400" dirty="0" smtClean="0">
                <a:latin typeface="Arial" pitchFamily="34" charset="0"/>
                <a:cs typeface="Arial" pitchFamily="34" charset="0"/>
              </a:rPr>
              <a:t>);</a:t>
            </a:r>
          </a:p>
          <a:p>
            <a:pPr lvl="1">
              <a:lnSpc>
                <a:spcPct val="95000"/>
              </a:lnSpc>
            </a:pPr>
            <a:r>
              <a:rPr lang="uk-UA" sz="2400" dirty="0" smtClean="0">
                <a:latin typeface="Arial" pitchFamily="34" charset="0"/>
                <a:cs typeface="Arial" pitchFamily="34" charset="0"/>
              </a:rPr>
              <a:t>пожежники (М.І. </a:t>
            </a:r>
            <a:r>
              <a:rPr lang="uk-UA" sz="2400" dirty="0" err="1" smtClean="0">
                <a:latin typeface="Arial" pitchFamily="34" charset="0"/>
                <a:cs typeface="Arial" pitchFamily="34" charset="0"/>
              </a:rPr>
              <a:t>Пікуров</a:t>
            </a:r>
            <a:r>
              <a:rPr lang="uk-UA" sz="2400" dirty="0" smtClean="0">
                <a:latin typeface="Arial" pitchFamily="34" charset="0"/>
                <a:cs typeface="Arial" pitchFamily="34" charset="0"/>
              </a:rPr>
              <a:t>);</a:t>
            </a:r>
          </a:p>
          <a:p>
            <a:pPr lvl="1">
              <a:lnSpc>
                <a:spcPct val="95000"/>
              </a:lnSpc>
            </a:pPr>
            <a:r>
              <a:rPr lang="uk-UA" sz="2400" dirty="0" smtClean="0">
                <a:latin typeface="Arial" pitchFamily="34" charset="0"/>
                <a:cs typeface="Arial" pitchFamily="34" charset="0"/>
              </a:rPr>
              <a:t>рятувальники аварійно-рятувальних служб (М.І. </a:t>
            </a:r>
            <a:r>
              <a:rPr lang="uk-UA" sz="2400" dirty="0" err="1" smtClean="0">
                <a:latin typeface="Arial" pitchFamily="34" charset="0"/>
                <a:cs typeface="Arial" pitchFamily="34" charset="0"/>
              </a:rPr>
              <a:t>Пікуров</a:t>
            </a:r>
            <a:r>
              <a:rPr lang="uk-UA" sz="2400" dirty="0" smtClean="0">
                <a:latin typeface="Arial" pitchFamily="34" charset="0"/>
                <a:cs typeface="Arial" pitchFamily="34" charset="0"/>
              </a:rPr>
              <a:t>);</a:t>
            </a:r>
          </a:p>
          <a:p>
            <a:pPr lvl="1">
              <a:lnSpc>
                <a:spcPct val="95000"/>
              </a:lnSpc>
            </a:pPr>
            <a:r>
              <a:rPr lang="uk-UA" sz="2400" dirty="0" smtClean="0">
                <a:latin typeface="Arial" pitchFamily="34" charset="0"/>
                <a:cs typeface="Arial" pitchFamily="34" charset="0"/>
              </a:rPr>
              <a:t>водії транспортних засобів (М.І. </a:t>
            </a:r>
            <a:r>
              <a:rPr lang="uk-UA" sz="2400" dirty="0" err="1" smtClean="0">
                <a:latin typeface="Arial" pitchFamily="34" charset="0"/>
                <a:cs typeface="Arial" pitchFamily="34" charset="0"/>
              </a:rPr>
              <a:t>Пікуров</a:t>
            </a:r>
            <a:r>
              <a:rPr lang="uk-UA" sz="2400" dirty="0" smtClean="0">
                <a:latin typeface="Arial" pitchFamily="34" charset="0"/>
                <a:cs typeface="Arial" pitchFamily="34" charset="0"/>
              </a:rPr>
              <a:t>) та ін.</a:t>
            </a:r>
            <a:endParaRPr lang="uk-UA" sz="2400" dirty="0">
              <a:latin typeface="Arial" pitchFamily="34" charset="0"/>
              <a:cs typeface="Arial" pitchFamily="34" charset="0"/>
            </a:endParaRPr>
          </a:p>
        </p:txBody>
      </p:sp>
      <p:pic>
        <p:nvPicPr>
          <p:cNvPr id="6" name="Рисунок 5" descr="18561425_303.jpg"/>
          <p:cNvPicPr>
            <a:picLocks noChangeAspect="1"/>
          </p:cNvPicPr>
          <p:nvPr/>
        </p:nvPicPr>
        <p:blipFill>
          <a:blip r:embed="rId2" cstate="print"/>
          <a:stretch>
            <a:fillRect/>
          </a:stretch>
        </p:blipFill>
        <p:spPr>
          <a:xfrm>
            <a:off x="3174274" y="4493623"/>
            <a:ext cx="3135085" cy="2364377"/>
          </a:xfrm>
          <a:prstGeom prst="rect">
            <a:avLst/>
          </a:prstGeom>
        </p:spPr>
      </p:pic>
      <p:pic>
        <p:nvPicPr>
          <p:cNvPr id="7" name="Рисунок 6" descr="111Безыaasdasdмянный.png"/>
          <p:cNvPicPr>
            <a:picLocks noChangeAspect="1"/>
          </p:cNvPicPr>
          <p:nvPr/>
        </p:nvPicPr>
        <p:blipFill>
          <a:blip r:embed="rId3" cstate="print"/>
          <a:stretch>
            <a:fillRect/>
          </a:stretch>
        </p:blipFill>
        <p:spPr>
          <a:xfrm>
            <a:off x="2" y="4480560"/>
            <a:ext cx="3174272" cy="2377440"/>
          </a:xfrm>
          <a:prstGeom prst="rect">
            <a:avLst/>
          </a:prstGeom>
        </p:spPr>
      </p:pic>
      <p:pic>
        <p:nvPicPr>
          <p:cNvPr id="8" name="Рисунок 7" descr="pojarny.jpg"/>
          <p:cNvPicPr>
            <a:picLocks noChangeAspect="1"/>
          </p:cNvPicPr>
          <p:nvPr/>
        </p:nvPicPr>
        <p:blipFill>
          <a:blip r:embed="rId4" cstate="print"/>
          <a:stretch>
            <a:fillRect/>
          </a:stretch>
        </p:blipFill>
        <p:spPr>
          <a:xfrm>
            <a:off x="6296297" y="4480560"/>
            <a:ext cx="2847703" cy="2377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anim calcmode="lin" valueType="num">
                                      <p:cBhvr>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anim calcmode="lin" valueType="num">
                                      <p:cBhvr>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anim calcmode="lin" valueType="num">
                                      <p:cBhvr>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anim calcmode="lin" valueType="num">
                                      <p:cBhvr>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500"/>
                                        <p:tgtEl>
                                          <p:spTgt spid="3">
                                            <p:txEl>
                                              <p:pRg st="7" end="7"/>
                                            </p:txEl>
                                          </p:spTgt>
                                        </p:tgtEl>
                                      </p:cBhvr>
                                    </p:animEffect>
                                    <p:anim calcmode="lin" valueType="num">
                                      <p:cBhvr>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500"/>
                                        <p:tgtEl>
                                          <p:spTgt spid="3">
                                            <p:txEl>
                                              <p:pRg st="8" end="8"/>
                                            </p:txEl>
                                          </p:spTgt>
                                        </p:tgtEl>
                                      </p:cBhvr>
                                    </p:animEffect>
                                    <p:anim calcmode="lin" valueType="num">
                                      <p:cBhvr>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1000"/>
                                        <p:tgtEl>
                                          <p:spTgt spid="6"/>
                                        </p:tgtEl>
                                      </p:cBhvr>
                                    </p:animEffect>
                                  </p:childTnLst>
                                </p:cTn>
                              </p:par>
                              <p:par>
                                <p:cTn id="73" presetID="42" presetClass="entr" presetSubtype="0" fill="hold"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941160"/>
          </a:xfrm>
        </p:spPr>
        <p:txBody>
          <a:bodyPr/>
          <a:lstStyle/>
          <a:p>
            <a:pPr algn="ctr"/>
            <a:r>
              <a:rPr lang="ru-RU" sz="4000" b="1" dirty="0" err="1" smtClean="0">
                <a:solidFill>
                  <a:schemeClr val="bg1"/>
                </a:solidFill>
                <a:latin typeface="Arial" pitchFamily="34" charset="0"/>
                <a:cs typeface="Arial" pitchFamily="34" charset="0"/>
              </a:rPr>
              <a:t>Висновок</a:t>
            </a:r>
            <a:endParaRPr lang="uk-UA" sz="4000" b="1" dirty="0">
              <a:solidFill>
                <a:schemeClr val="bg1"/>
              </a:solidFill>
              <a:latin typeface="Arial" pitchFamily="34" charset="0"/>
              <a:cs typeface="Arial" pitchFamily="34" charset="0"/>
            </a:endParaRPr>
          </a:p>
        </p:txBody>
      </p:sp>
      <p:sp>
        <p:nvSpPr>
          <p:cNvPr id="3" name="Содержимое 2"/>
          <p:cNvSpPr>
            <a:spLocks noGrp="1"/>
          </p:cNvSpPr>
          <p:nvPr>
            <p:ph sz="half" idx="1"/>
          </p:nvPr>
        </p:nvSpPr>
        <p:spPr>
          <a:xfrm>
            <a:off x="313508" y="950414"/>
            <a:ext cx="8621486" cy="2040981"/>
          </a:xfrm>
        </p:spPr>
        <p:txBody>
          <a:bodyPr>
            <a:normAutofit/>
          </a:bodyPr>
          <a:lstStyle/>
          <a:p>
            <a:r>
              <a:rPr lang="ru-RU" sz="2600" dirty="0" err="1" smtClean="0">
                <a:latin typeface="Arial" pitchFamily="34" charset="0"/>
                <a:cs typeface="Arial" pitchFamily="34" charset="0"/>
              </a:rPr>
              <a:t>Українське</a:t>
            </a:r>
            <a:r>
              <a:rPr lang="ru-RU" sz="2600" dirty="0" smtClean="0">
                <a:latin typeface="Arial" pitchFamily="34" charset="0"/>
                <a:cs typeface="Arial" pitchFamily="34" charset="0"/>
              </a:rPr>
              <a:t> </a:t>
            </a:r>
            <a:r>
              <a:rPr lang="ru-RU" sz="2600" dirty="0" err="1" smtClean="0">
                <a:latin typeface="Arial" pitchFamily="34" charset="0"/>
                <a:cs typeface="Arial" pitchFamily="34" charset="0"/>
              </a:rPr>
              <a:t>законодавство</a:t>
            </a:r>
            <a:r>
              <a:rPr lang="ru-RU" sz="2600" dirty="0" smtClean="0">
                <a:latin typeface="Arial" pitchFamily="34" charset="0"/>
                <a:cs typeface="Arial" pitchFamily="34" charset="0"/>
              </a:rPr>
              <a:t> не </a:t>
            </a:r>
            <a:r>
              <a:rPr lang="ru-RU" sz="2600" dirty="0" err="1" smtClean="0">
                <a:latin typeface="Arial" pitchFamily="34" charset="0"/>
                <a:cs typeface="Arial" pitchFamily="34" charset="0"/>
              </a:rPr>
              <a:t>містить</a:t>
            </a:r>
            <a:r>
              <a:rPr lang="ru-RU" sz="2600" dirty="0" smtClean="0">
                <a:latin typeface="Arial" pitchFamily="34" charset="0"/>
                <a:cs typeface="Arial" pitchFamily="34" charset="0"/>
              </a:rPr>
              <a:t> </a:t>
            </a:r>
            <a:r>
              <a:rPr lang="ru-RU" sz="2600" dirty="0" err="1" smtClean="0">
                <a:latin typeface="Arial" pitchFamily="34" charset="0"/>
                <a:cs typeface="Arial" pitchFamily="34" charset="0"/>
              </a:rPr>
              <a:t>чіткого</a:t>
            </a:r>
            <a:r>
              <a:rPr lang="ru-RU" sz="2600" dirty="0" smtClean="0">
                <a:latin typeface="Arial" pitchFamily="34" charset="0"/>
                <a:cs typeface="Arial" pitchFamily="34" charset="0"/>
              </a:rPr>
              <a:t> </a:t>
            </a:r>
            <a:r>
              <a:rPr lang="ru-RU" sz="2600" dirty="0" err="1" smtClean="0">
                <a:latin typeface="Arial" pitchFamily="34" charset="0"/>
                <a:cs typeface="Arial" pitchFamily="34" charset="0"/>
              </a:rPr>
              <a:t>визначення</a:t>
            </a:r>
            <a:r>
              <a:rPr lang="ru-RU" sz="2600" dirty="0" smtClean="0">
                <a:latin typeface="Arial" pitchFamily="34" charset="0"/>
                <a:cs typeface="Arial" pitchFamily="34" charset="0"/>
              </a:rPr>
              <a:t>  </a:t>
            </a:r>
            <a:r>
              <a:rPr lang="ru-RU" sz="2600" dirty="0" err="1" smtClean="0">
                <a:latin typeface="Arial" pitchFamily="34" charset="0"/>
                <a:cs typeface="Arial" pitchFamily="34" charset="0"/>
              </a:rPr>
              <a:t>поняття</a:t>
            </a:r>
            <a:r>
              <a:rPr lang="ru-RU" sz="2600" dirty="0" smtClean="0">
                <a:latin typeface="Arial" pitchFamily="34" charset="0"/>
                <a:cs typeface="Arial" pitchFamily="34" charset="0"/>
              </a:rPr>
              <a:t> «</a:t>
            </a:r>
            <a:r>
              <a:rPr lang="ru-RU" sz="2600" dirty="0" err="1" smtClean="0">
                <a:latin typeface="Arial" pitchFamily="34" charset="0"/>
                <a:cs typeface="Arial" pitchFamily="34" charset="0"/>
              </a:rPr>
              <a:t>медичний</a:t>
            </a:r>
            <a:r>
              <a:rPr lang="ru-RU" sz="2600" dirty="0" smtClean="0">
                <a:latin typeface="Arial" pitchFamily="34" charset="0"/>
                <a:cs typeface="Arial" pitchFamily="34" charset="0"/>
              </a:rPr>
              <a:t> </a:t>
            </a:r>
            <a:r>
              <a:rPr lang="ru-RU" sz="2600" dirty="0" err="1" smtClean="0">
                <a:latin typeface="Arial" pitchFamily="34" charset="0"/>
                <a:cs typeface="Arial" pitchFamily="34" charset="0"/>
              </a:rPr>
              <a:t>працівник</a:t>
            </a:r>
            <a:r>
              <a:rPr lang="ru-RU" sz="2600" dirty="0" smtClean="0">
                <a:latin typeface="Arial" pitchFamily="34" charset="0"/>
                <a:cs typeface="Arial" pitchFamily="34" charset="0"/>
              </a:rPr>
              <a:t>».</a:t>
            </a:r>
          </a:p>
          <a:p>
            <a:r>
              <a:rPr lang="uk-UA" sz="2600" dirty="0" smtClean="0">
                <a:latin typeface="Arial" pitchFamily="34" charset="0"/>
                <a:cs typeface="Arial" pitchFamily="34" charset="0"/>
              </a:rPr>
              <a:t>Злочин ненадання допомоги хворому медичним працівником передбачає, як спеціальний суб’єкт, лише медичного працівника (ст. 139 КК України)</a:t>
            </a:r>
            <a:r>
              <a:rPr lang="en-US" sz="2800" baseline="30000" dirty="0" smtClean="0">
                <a:latin typeface="Arial" pitchFamily="34" charset="0"/>
                <a:cs typeface="Arial" pitchFamily="34" charset="0"/>
              </a:rPr>
              <a:t> 8</a:t>
            </a:r>
            <a:r>
              <a:rPr lang="uk-UA" sz="2600" dirty="0" smtClean="0">
                <a:latin typeface="Arial" pitchFamily="34" charset="0"/>
                <a:cs typeface="Arial" pitchFamily="34" charset="0"/>
              </a:rPr>
              <a:t>.</a:t>
            </a:r>
            <a:endParaRPr lang="uk-UA" sz="2600" dirty="0">
              <a:latin typeface="Arial" pitchFamily="34" charset="0"/>
              <a:cs typeface="Arial" pitchFamily="34" charset="0"/>
            </a:endParaRPr>
          </a:p>
        </p:txBody>
      </p:sp>
      <p:pic>
        <p:nvPicPr>
          <p:cNvPr id="5" name="Рисунок 4" descr="порядок-оказания-и-проекты-стандартов-300x208.jpg"/>
          <p:cNvPicPr>
            <a:picLocks noChangeAspect="1"/>
          </p:cNvPicPr>
          <p:nvPr/>
        </p:nvPicPr>
        <p:blipFill>
          <a:blip r:embed="rId2" cstate="print"/>
          <a:stretch>
            <a:fillRect/>
          </a:stretch>
        </p:blipFill>
        <p:spPr>
          <a:xfrm>
            <a:off x="378822" y="3017520"/>
            <a:ext cx="4172453" cy="3122023"/>
          </a:xfrm>
          <a:prstGeom prst="rect">
            <a:avLst/>
          </a:prstGeom>
        </p:spPr>
      </p:pic>
      <p:pic>
        <p:nvPicPr>
          <p:cNvPr id="7" name="Рисунок 6" descr="30-11-3-1.jpg"/>
          <p:cNvPicPr>
            <a:picLocks noChangeAspect="1"/>
          </p:cNvPicPr>
          <p:nvPr/>
        </p:nvPicPr>
        <p:blipFill>
          <a:blip r:embed="rId3" cstate="print"/>
          <a:stretch>
            <a:fillRect/>
          </a:stretch>
        </p:blipFill>
        <p:spPr>
          <a:xfrm>
            <a:off x="4676502" y="3030586"/>
            <a:ext cx="4101738" cy="3108960"/>
          </a:xfrm>
          <a:prstGeom prst="rect">
            <a:avLst/>
          </a:prstGeom>
        </p:spPr>
      </p:pic>
      <p:cxnSp>
        <p:nvCxnSpPr>
          <p:cNvPr id="10" name="Прямая соединительная линия 9"/>
          <p:cNvCxnSpPr/>
          <p:nvPr/>
        </p:nvCxnSpPr>
        <p:spPr>
          <a:xfrm>
            <a:off x="0" y="623098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Содержимое 2"/>
          <p:cNvSpPr>
            <a:spLocks noGrp="1"/>
          </p:cNvSpPr>
          <p:nvPr>
            <p:ph sz="half" idx="1"/>
          </p:nvPr>
        </p:nvSpPr>
        <p:spPr>
          <a:xfrm>
            <a:off x="0" y="6230981"/>
            <a:ext cx="9144000" cy="418014"/>
          </a:xfrm>
        </p:spPr>
        <p:txBody>
          <a:bodyPr>
            <a:normAutofit lnSpcReduction="10000"/>
          </a:bodyPr>
          <a:lstStyle/>
          <a:p>
            <a:pPr>
              <a:buNone/>
            </a:pPr>
            <a:r>
              <a:rPr lang="uk-UA" sz="1200" dirty="0" smtClean="0">
                <a:latin typeface="Arial" pitchFamily="34" charset="0"/>
                <a:cs typeface="Arial" pitchFamily="34" charset="0"/>
              </a:rPr>
              <a:t> </a:t>
            </a:r>
            <a:r>
              <a:rPr lang="en-US" sz="1200" baseline="30000" dirty="0" smtClean="0">
                <a:latin typeface="Arial" pitchFamily="34" charset="0"/>
                <a:cs typeface="Arial" pitchFamily="34" charset="0"/>
              </a:rPr>
              <a:t>8 </a:t>
            </a:r>
            <a:r>
              <a:rPr lang="uk-UA" sz="1200" dirty="0" smtClean="0">
                <a:latin typeface="Arial" pitchFamily="34" charset="0"/>
                <a:cs typeface="Arial" pitchFamily="34" charset="0"/>
              </a:rPr>
              <a:t>Кримінальний кодекс України : Закон від 05.04.2001 № 2341-III // Відомості Верховної Ради України. – 2001. – № 25-26. – Ст. 131. – Редакція від 03 вересня 2017 року.</a:t>
            </a:r>
            <a:endParaRPr lang="uk-UA"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500"/>
                                        <p:tgtEl>
                                          <p:spTgt spid="12">
                                            <p:txEl>
                                              <p:pRg st="0" end="0"/>
                                            </p:txEl>
                                          </p:spTgt>
                                        </p:tgtEl>
                                      </p:cBhvr>
                                    </p:animEffect>
                                    <p:anim calcmode="lin" valueType="num">
                                      <p:cBhvr>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821</Words>
  <Application>Microsoft Office PowerPoint</Application>
  <PresentationFormat>Экран (4:3)</PresentationFormat>
  <Paragraphs>37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Поняття медичного  працівника як суб’єкта злочину, передбаченого  ст. 139 КК України</vt:lpstr>
      <vt:lpstr>Слайд 2</vt:lpstr>
      <vt:lpstr>Слайд 3</vt:lpstr>
      <vt:lpstr>Визначення поняття «медичний працівник»</vt:lpstr>
      <vt:lpstr>Слайд 5</vt:lpstr>
      <vt:lpstr>Слайд 6</vt:lpstr>
      <vt:lpstr>Слайд 7</vt:lpstr>
      <vt:lpstr>Суб’єкти злочину, передбаченого  ст. 139 КК України, ст. 124 КК РФ, ст. 161 КК РБ:</vt:lpstr>
      <vt:lpstr>Висновок</vt:lpstr>
      <vt:lpstr>Дякую за увагу!</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Victoria</cp:lastModifiedBy>
  <cp:revision>74</cp:revision>
  <dcterms:created xsi:type="dcterms:W3CDTF">2014-11-21T11:00:06Z</dcterms:created>
  <dcterms:modified xsi:type="dcterms:W3CDTF">2017-12-07T13:55:36Z</dcterms:modified>
</cp:coreProperties>
</file>