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Загалом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Гаяна</c:v>
                </c:pt>
                <c:pt idx="1">
                  <c:v>Півд. Корея</c:v>
                </c:pt>
                <c:pt idx="2">
                  <c:v>Шрі Ланка</c:v>
                </c:pt>
                <c:pt idx="3">
                  <c:v>Литва</c:v>
                </c:pt>
                <c:pt idx="4">
                  <c:v>Казахстан</c:v>
                </c:pt>
                <c:pt idx="5">
                  <c:v>Індія</c:v>
                </c:pt>
                <c:pt idx="6">
                  <c:v>Росія</c:v>
                </c:pt>
                <c:pt idx="7">
                  <c:v>Угорщина</c:v>
                </c:pt>
                <c:pt idx="8">
                  <c:v>Японія</c:v>
                </c:pt>
                <c:pt idx="9">
                  <c:v>Білорусь</c:v>
                </c:pt>
                <c:pt idx="10">
                  <c:v>Україна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44.2</c:v>
                </c:pt>
                <c:pt idx="1">
                  <c:v>28.9</c:v>
                </c:pt>
                <c:pt idx="2">
                  <c:v>28.8</c:v>
                </c:pt>
                <c:pt idx="3">
                  <c:v>28.2</c:v>
                </c:pt>
                <c:pt idx="4">
                  <c:v>23.8</c:v>
                </c:pt>
                <c:pt idx="5">
                  <c:v>21.1</c:v>
                </c:pt>
                <c:pt idx="6">
                  <c:v>19.5</c:v>
                </c:pt>
                <c:pt idx="7">
                  <c:v>19.100000000000001</c:v>
                </c:pt>
                <c:pt idx="8">
                  <c:v>18.5</c:v>
                </c:pt>
                <c:pt idx="9">
                  <c:v>18.3</c:v>
                </c:pt>
                <c:pt idx="10">
                  <c:v>16.8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Жінки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Гаяна</c:v>
                </c:pt>
                <c:pt idx="1">
                  <c:v>Півд. Корея</c:v>
                </c:pt>
                <c:pt idx="2">
                  <c:v>Шрі Ланка</c:v>
                </c:pt>
                <c:pt idx="3">
                  <c:v>Литва</c:v>
                </c:pt>
                <c:pt idx="4">
                  <c:v>Казахстан</c:v>
                </c:pt>
                <c:pt idx="5">
                  <c:v>Індія</c:v>
                </c:pt>
                <c:pt idx="6">
                  <c:v>Росія</c:v>
                </c:pt>
                <c:pt idx="7">
                  <c:v>Угорщина</c:v>
                </c:pt>
                <c:pt idx="8">
                  <c:v>Японія</c:v>
                </c:pt>
                <c:pt idx="9">
                  <c:v>Білорусь</c:v>
                </c:pt>
                <c:pt idx="10">
                  <c:v>Україна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22.1</c:v>
                </c:pt>
                <c:pt idx="1">
                  <c:v>18</c:v>
                </c:pt>
                <c:pt idx="2">
                  <c:v>12.8</c:v>
                </c:pt>
                <c:pt idx="3">
                  <c:v>8.4</c:v>
                </c:pt>
                <c:pt idx="4">
                  <c:v>9.3000000000000007</c:v>
                </c:pt>
                <c:pt idx="5">
                  <c:v>16.399999999999999</c:v>
                </c:pt>
                <c:pt idx="6">
                  <c:v>6.2</c:v>
                </c:pt>
                <c:pt idx="7">
                  <c:v>7.4</c:v>
                </c:pt>
                <c:pt idx="8">
                  <c:v>10.1</c:v>
                </c:pt>
                <c:pt idx="9">
                  <c:v>6.4</c:v>
                </c:pt>
                <c:pt idx="10">
                  <c:v>5.3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Чоловіки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Гаяна</c:v>
                </c:pt>
                <c:pt idx="1">
                  <c:v>Півд. Корея</c:v>
                </c:pt>
                <c:pt idx="2">
                  <c:v>Шрі Ланка</c:v>
                </c:pt>
                <c:pt idx="3">
                  <c:v>Литва</c:v>
                </c:pt>
                <c:pt idx="4">
                  <c:v>Казахстан</c:v>
                </c:pt>
                <c:pt idx="5">
                  <c:v>Індія</c:v>
                </c:pt>
                <c:pt idx="6">
                  <c:v>Росія</c:v>
                </c:pt>
                <c:pt idx="7">
                  <c:v>Угорщина</c:v>
                </c:pt>
                <c:pt idx="8">
                  <c:v>Японія</c:v>
                </c:pt>
                <c:pt idx="9">
                  <c:v>Білорусь</c:v>
                </c:pt>
                <c:pt idx="10">
                  <c:v>Україна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70.8</c:v>
                </c:pt>
                <c:pt idx="1">
                  <c:v>41.7</c:v>
                </c:pt>
                <c:pt idx="2">
                  <c:v>46.4</c:v>
                </c:pt>
                <c:pt idx="3">
                  <c:v>51</c:v>
                </c:pt>
                <c:pt idx="4">
                  <c:v>40.6</c:v>
                </c:pt>
                <c:pt idx="5">
                  <c:v>25.8</c:v>
                </c:pt>
                <c:pt idx="6">
                  <c:v>35.1</c:v>
                </c:pt>
                <c:pt idx="7">
                  <c:v>32.4</c:v>
                </c:pt>
                <c:pt idx="8">
                  <c:v>26.9</c:v>
                </c:pt>
                <c:pt idx="9">
                  <c:v>32.700000000000003</c:v>
                </c:pt>
                <c:pt idx="10">
                  <c:v>30.3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100736"/>
        <c:axId val="34321152"/>
        <c:axId val="0"/>
      </c:bar3DChart>
      <c:catAx>
        <c:axId val="34100736"/>
        <c:scaling>
          <c:orientation val="minMax"/>
        </c:scaling>
        <c:delete val="0"/>
        <c:axPos val="b"/>
        <c:majorTickMark val="out"/>
        <c:minorTickMark val="none"/>
        <c:tickLblPos val="nextTo"/>
        <c:crossAx val="34321152"/>
        <c:crosses val="autoZero"/>
        <c:auto val="1"/>
        <c:lblAlgn val="ctr"/>
        <c:lblOffset val="100"/>
        <c:noMultiLvlLbl val="0"/>
      </c:catAx>
      <c:valAx>
        <c:axId val="34321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1007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Всього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Сумська</c:v>
                </c:pt>
                <c:pt idx="1">
                  <c:v>Кіровоградська</c:v>
                </c:pt>
                <c:pt idx="2">
                  <c:v>Херсонська</c:v>
                </c:pt>
                <c:pt idx="3">
                  <c:v>Чернігівська</c:v>
                </c:pt>
                <c:pt idx="4">
                  <c:v>Харківська</c:v>
                </c:pt>
                <c:pt idx="5">
                  <c:v>Запорізька</c:v>
                </c:pt>
                <c:pt idx="6">
                  <c:v>Житомирська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30</c:v>
                </c:pt>
                <c:pt idx="1">
                  <c:v>29.9</c:v>
                </c:pt>
                <c:pt idx="2">
                  <c:v>29.4</c:v>
                </c:pt>
                <c:pt idx="3">
                  <c:v>27.7</c:v>
                </c:pt>
                <c:pt idx="4">
                  <c:v>27.6</c:v>
                </c:pt>
                <c:pt idx="5">
                  <c:v>26.1</c:v>
                </c:pt>
                <c:pt idx="6">
                  <c:v>24.9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Чоловіки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Сумська</c:v>
                </c:pt>
                <c:pt idx="1">
                  <c:v>Кіровоградська</c:v>
                </c:pt>
                <c:pt idx="2">
                  <c:v>Херсонська</c:v>
                </c:pt>
                <c:pt idx="3">
                  <c:v>Чернігівська</c:v>
                </c:pt>
                <c:pt idx="4">
                  <c:v>Харківська</c:v>
                </c:pt>
                <c:pt idx="5">
                  <c:v>Запорізька</c:v>
                </c:pt>
                <c:pt idx="6">
                  <c:v>Житомирська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53.9</c:v>
                </c:pt>
                <c:pt idx="1">
                  <c:v>51.5</c:v>
                </c:pt>
                <c:pt idx="2">
                  <c:v>50.8</c:v>
                </c:pt>
                <c:pt idx="3">
                  <c:v>50.2</c:v>
                </c:pt>
                <c:pt idx="4">
                  <c:v>49.2</c:v>
                </c:pt>
                <c:pt idx="5">
                  <c:v>43.5</c:v>
                </c:pt>
                <c:pt idx="6">
                  <c:v>44.5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Жінки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Сумська</c:v>
                </c:pt>
                <c:pt idx="1">
                  <c:v>Кіровоградська</c:v>
                </c:pt>
                <c:pt idx="2">
                  <c:v>Херсонська</c:v>
                </c:pt>
                <c:pt idx="3">
                  <c:v>Чернігівська</c:v>
                </c:pt>
                <c:pt idx="4">
                  <c:v>Харківська</c:v>
                </c:pt>
                <c:pt idx="5">
                  <c:v>Запорізька</c:v>
                </c:pt>
                <c:pt idx="6">
                  <c:v>Житомирська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10</c:v>
                </c:pt>
                <c:pt idx="1">
                  <c:v>11.5</c:v>
                </c:pt>
                <c:pt idx="2">
                  <c:v>10.9</c:v>
                </c:pt>
                <c:pt idx="3">
                  <c:v>9</c:v>
                </c:pt>
                <c:pt idx="4">
                  <c:v>9.1999999999999993</c:v>
                </c:pt>
                <c:pt idx="5">
                  <c:v>11.6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95872"/>
        <c:axId val="34099584"/>
      </c:barChart>
      <c:catAx>
        <c:axId val="34095872"/>
        <c:scaling>
          <c:orientation val="minMax"/>
        </c:scaling>
        <c:delete val="0"/>
        <c:axPos val="l"/>
        <c:majorTickMark val="out"/>
        <c:minorTickMark val="none"/>
        <c:tickLblPos val="nextTo"/>
        <c:crossAx val="34099584"/>
        <c:crosses val="autoZero"/>
        <c:auto val="1"/>
        <c:lblAlgn val="ctr"/>
        <c:lblOffset val="100"/>
        <c:noMultiLvlLbl val="0"/>
      </c:catAx>
      <c:valAx>
        <c:axId val="340995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40958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CC96-ED59-4F73-AF17-F467CA72650B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F49CA7-0764-4433-AECB-883B49CE6C3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CC96-ED59-4F73-AF17-F467CA72650B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9CA7-0764-4433-AECB-883B49CE6C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CC96-ED59-4F73-AF17-F467CA72650B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9CA7-0764-4433-AECB-883B49CE6C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CC96-ED59-4F73-AF17-F467CA72650B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F49CA7-0764-4433-AECB-883B49CE6C3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CC96-ED59-4F73-AF17-F467CA72650B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F49CA7-0764-4433-AECB-883B49CE6C3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CC96-ED59-4F73-AF17-F467CA72650B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F49CA7-0764-4433-AECB-883B49CE6C3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CC96-ED59-4F73-AF17-F467CA72650B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F49CA7-0764-4433-AECB-883B49CE6C3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CC96-ED59-4F73-AF17-F467CA72650B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F49CA7-0764-4433-AECB-883B49CE6C3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CC96-ED59-4F73-AF17-F467CA72650B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F49CA7-0764-4433-AECB-883B49CE6C3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CC96-ED59-4F73-AF17-F467CA72650B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F49CA7-0764-4433-AECB-883B49CE6C3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CC96-ED59-4F73-AF17-F467CA72650B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F49CA7-0764-4433-AECB-883B49CE6C3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3C3CC96-ED59-4F73-AF17-F467CA72650B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2F49CA7-0764-4433-AECB-883B49CE6C3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543800" cy="2152650"/>
          </a:xfrm>
        </p:spPr>
        <p:txBody>
          <a:bodyPr/>
          <a:lstStyle/>
          <a:p>
            <a:pPr algn="ctr"/>
            <a:r>
              <a:rPr lang="uk-UA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Самотність та суїцид</a:t>
            </a:r>
            <a:endParaRPr lang="ru-RU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3375490"/>
            <a:ext cx="6830888" cy="2933830"/>
          </a:xfrm>
        </p:spPr>
        <p:txBody>
          <a:bodyPr>
            <a:normAutofit/>
          </a:bodyPr>
          <a:lstStyle/>
          <a:p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Гришко Ірина Костянтинівна</a:t>
            </a:r>
          </a:p>
          <a:p>
            <a:r>
              <a:rPr lang="uk-U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тудентка Інституту прокуратури </a:t>
            </a:r>
          </a:p>
          <a:p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 кримінальної юстиції</a:t>
            </a:r>
          </a:p>
          <a:p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5-го курсу, 1-ї групи</a:t>
            </a:r>
          </a:p>
          <a:p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Науковий керівник: </a:t>
            </a:r>
            <a:r>
              <a:rPr lang="uk-UA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д.ю.н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професор кафедри</a:t>
            </a:r>
          </a:p>
          <a:p>
            <a:r>
              <a:rPr lang="uk-U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римінології та кримінально-виконавчого права</a:t>
            </a:r>
          </a:p>
          <a:p>
            <a:r>
              <a:rPr lang="uk-UA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Головкін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Богдан Миколайович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522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772816"/>
            <a:ext cx="8064896" cy="45365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uk-UA" dirty="0" smtClean="0"/>
          </a:p>
          <a:p>
            <a:pPr>
              <a:buFont typeface="Wingdings" panose="05000000000000000000" pitchFamily="2" charset="2"/>
              <a:buChar char="q"/>
            </a:pPr>
            <a:endParaRPr lang="uk-UA" dirty="0"/>
          </a:p>
          <a:p>
            <a:pPr>
              <a:buFont typeface="Wingdings" panose="05000000000000000000" pitchFamily="2" charset="2"/>
              <a:buChar char="q"/>
            </a:pPr>
            <a:endParaRPr lang="uk-UA" dirty="0" smtClean="0"/>
          </a:p>
          <a:p>
            <a:pPr>
              <a:buFont typeface="Wingdings" panose="05000000000000000000" pitchFamily="2" charset="2"/>
              <a:buChar char="q"/>
            </a:pPr>
            <a:endParaRPr lang="uk-UA" dirty="0"/>
          </a:p>
          <a:p>
            <a:pPr>
              <a:buFont typeface="Wingdings" panose="05000000000000000000" pitchFamily="2" charset="2"/>
              <a:buChar char="q"/>
            </a:pPr>
            <a:endParaRPr lang="uk-UA" dirty="0" smtClean="0"/>
          </a:p>
          <a:p>
            <a:pPr>
              <a:buFont typeface="Wingdings" panose="05000000000000000000" pitchFamily="2" charset="2"/>
              <a:buChar char="q"/>
            </a:pPr>
            <a:endParaRPr lang="uk-UA" dirty="0"/>
          </a:p>
          <a:p>
            <a:pPr>
              <a:buFont typeface="Wingdings" panose="05000000000000000000" pitchFamily="2" charset="2"/>
              <a:buChar char="q"/>
            </a:pPr>
            <a:endParaRPr lang="uk-UA" dirty="0" smtClean="0"/>
          </a:p>
          <a:p>
            <a:pPr>
              <a:buFont typeface="Wingdings" panose="05000000000000000000" pitchFamily="2" charset="2"/>
              <a:buChar char="q"/>
            </a:pPr>
            <a:endParaRPr lang="uk-UA" dirty="0"/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uk-UA" sz="7000" i="1" dirty="0" smtClean="0"/>
              <a:t>Щорічно 800 000 осіб покінчують життя самогубством</a:t>
            </a:r>
          </a:p>
          <a:p>
            <a:pPr marL="18288" indent="0">
              <a:buNone/>
            </a:pPr>
            <a:endParaRPr lang="uk-UA" dirty="0" smtClean="0"/>
          </a:p>
          <a:p>
            <a:pPr>
              <a:buFont typeface="Wingdings" panose="05000000000000000000" pitchFamily="2" charset="2"/>
              <a:buChar char="q"/>
            </a:pPr>
            <a:endParaRPr lang="uk-UA" dirty="0" smtClean="0"/>
          </a:p>
          <a:p>
            <a:pPr>
              <a:buFont typeface="Wingdings" panose="05000000000000000000" pitchFamily="2" charset="2"/>
              <a:buChar char="q"/>
            </a:pPr>
            <a:endParaRPr lang="uk-UA" dirty="0" smtClean="0"/>
          </a:p>
          <a:p>
            <a:pPr marL="18288" indent="0">
              <a:buNone/>
            </a:pPr>
            <a:endParaRPr lang="uk-UA" dirty="0"/>
          </a:p>
          <a:p>
            <a:pPr marL="18288" indent="0">
              <a:buNone/>
            </a:pPr>
            <a:endParaRPr lang="uk-UA" dirty="0" smtClean="0"/>
          </a:p>
          <a:p>
            <a:pPr marL="18288" indent="0">
              <a:buNone/>
            </a:pPr>
            <a:endParaRPr lang="uk-UA" dirty="0"/>
          </a:p>
          <a:p>
            <a:pPr marL="18288" indent="0">
              <a:buNone/>
            </a:pPr>
            <a:endParaRPr lang="uk-UA" dirty="0" smtClean="0"/>
          </a:p>
          <a:p>
            <a:pPr marL="18288" indent="0">
              <a:buNone/>
            </a:pPr>
            <a:endParaRPr lang="uk-UA" dirty="0"/>
          </a:p>
          <a:p>
            <a:pPr marL="18288" indent="0">
              <a:buNone/>
            </a:pPr>
            <a:endParaRPr lang="uk-UA" dirty="0" smtClean="0"/>
          </a:p>
          <a:p>
            <a:pPr marL="18288" indent="0">
              <a:buNone/>
            </a:pPr>
            <a:endParaRPr lang="uk-UA" dirty="0"/>
          </a:p>
          <a:p>
            <a:pPr marL="18288" indent="0">
              <a:buNone/>
            </a:pPr>
            <a:endParaRPr lang="uk-UA" dirty="0" smtClean="0"/>
          </a:p>
          <a:p>
            <a:pPr marL="1828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692696"/>
            <a:ext cx="7543800" cy="914400"/>
          </a:xfrm>
        </p:spPr>
        <p:txBody>
          <a:bodyPr/>
          <a:lstStyle/>
          <a:p>
            <a:pPr algn="ctr"/>
            <a:r>
              <a:rPr lang="uk-UA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Основні факти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841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628800"/>
            <a:ext cx="7258000" cy="490343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sz="4400" i="1" dirty="0" smtClean="0"/>
              <a:t>Вік самогубців 15-44 роки</a:t>
            </a:r>
          </a:p>
          <a:p>
            <a:pPr marL="18288" indent="0">
              <a:buNone/>
            </a:pPr>
            <a:endParaRPr lang="uk-UA" sz="36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543800" cy="914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7083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87624" y="1988840"/>
            <a:ext cx="7128792" cy="41044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sz="3600" i="1" smtClean="0"/>
              <a:t>Близько </a:t>
            </a:r>
            <a:r>
              <a:rPr lang="uk-UA" sz="3600" i="1" dirty="0" smtClean="0"/>
              <a:t>мільйона осіб на рік завершує життя самогубством, тобто одна особа кожні 40 секунд.</a:t>
            </a:r>
            <a:endParaRPr lang="ru-RU" sz="36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764704"/>
            <a:ext cx="7543800" cy="9144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900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556792"/>
            <a:ext cx="7272808" cy="45365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sz="3200" i="1" dirty="0">
                <a:solidFill>
                  <a:schemeClr val="bg1"/>
                </a:solidFill>
              </a:rPr>
              <a:t>За прогнозами ВОЗ у 2020 році щорічно закінчувати життя самогубством буде один мільйон п’ятсот тисяч осіб.</a:t>
            </a:r>
            <a:endParaRPr lang="ru-RU" sz="3200" i="1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188640"/>
            <a:ext cx="7543800" cy="9144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7922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908720"/>
            <a:ext cx="7543800" cy="914400"/>
          </a:xfrm>
        </p:spPr>
        <p:txBody>
          <a:bodyPr/>
          <a:lstStyle/>
          <a:p>
            <a:pPr algn="ctr"/>
            <a:r>
              <a:rPr lang="uk-UA" sz="3600" dirty="0" smtClean="0"/>
              <a:t>Рейтинг країн за кількістю самогубств</a:t>
            </a:r>
            <a:br>
              <a:rPr lang="uk-UA" sz="3600" dirty="0" smtClean="0"/>
            </a:br>
            <a:r>
              <a:rPr lang="uk-UA" sz="3600" dirty="0" smtClean="0"/>
              <a:t>(на 100 тис. населення</a:t>
            </a:r>
            <a:r>
              <a:rPr lang="uk-UA" dirty="0" smtClean="0"/>
              <a:t>)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176260"/>
              </p:ext>
            </p:extLst>
          </p:nvPr>
        </p:nvGraphicFramePr>
        <p:xfrm>
          <a:off x="395536" y="1772816"/>
          <a:ext cx="84969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6763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015314"/>
              </p:ext>
            </p:extLst>
          </p:nvPr>
        </p:nvGraphicFramePr>
        <p:xfrm>
          <a:off x="611560" y="1988840"/>
          <a:ext cx="828092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1052736"/>
            <a:ext cx="7543800" cy="914400"/>
          </a:xfrm>
        </p:spPr>
        <p:txBody>
          <a:bodyPr/>
          <a:lstStyle/>
          <a:p>
            <a:pPr algn="ctr"/>
            <a:r>
              <a:rPr lang="uk-UA" sz="3200" dirty="0" smtClean="0"/>
              <a:t>Рейтинг самогубств по областям України</a:t>
            </a:r>
            <a:br>
              <a:rPr lang="uk-UA" sz="3200" dirty="0" smtClean="0"/>
            </a:br>
            <a:r>
              <a:rPr lang="uk-UA" sz="3200" dirty="0" smtClean="0"/>
              <a:t>( на 100 тис. населення станом на 2015р.)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79608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47664" y="2060848"/>
            <a:ext cx="6096000" cy="3657599"/>
          </a:xfrm>
        </p:spPr>
        <p:txBody>
          <a:bodyPr/>
          <a:lstStyle/>
          <a:p>
            <a:pPr marL="18288" indent="0">
              <a:buNone/>
            </a:pPr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16124" y="11266"/>
            <a:ext cx="7543800" cy="914400"/>
          </a:xfrm>
        </p:spPr>
        <p:txBody>
          <a:bodyPr/>
          <a:lstStyle/>
          <a:p>
            <a:pPr algn="ctr"/>
            <a:r>
              <a:rPr lang="uk-UA" dirty="0" smtClean="0"/>
              <a:t>Портрети самогубців</a:t>
            </a:r>
            <a:endParaRPr lang="ru-RU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899592" y="1412776"/>
            <a:ext cx="7632848" cy="468052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b="1" dirty="0" smtClean="0"/>
              <a:t>Чоловіки:</a:t>
            </a:r>
          </a:p>
          <a:p>
            <a:r>
              <a:rPr lang="uk-UA" sz="3200" b="1" dirty="0" smtClean="0"/>
              <a:t>Вік:</a:t>
            </a:r>
            <a:r>
              <a:rPr lang="uk-UA" dirty="0" smtClean="0"/>
              <a:t> </a:t>
            </a:r>
            <a:r>
              <a:rPr lang="uk-UA" sz="2400" dirty="0" smtClean="0"/>
              <a:t>до 50 років</a:t>
            </a:r>
          </a:p>
          <a:p>
            <a:r>
              <a:rPr lang="uk-UA" sz="3200" b="1" dirty="0" smtClean="0"/>
              <a:t>Проблеми:</a:t>
            </a:r>
            <a:r>
              <a:rPr lang="uk-UA" dirty="0" smtClean="0"/>
              <a:t> </a:t>
            </a:r>
            <a:r>
              <a:rPr lang="uk-UA" sz="2400" dirty="0" smtClean="0"/>
              <a:t>криза, борги, розлучення</a:t>
            </a:r>
          </a:p>
          <a:p>
            <a:r>
              <a:rPr lang="uk-UA" sz="3200" b="1" dirty="0" smtClean="0"/>
              <a:t>Риси:</a:t>
            </a:r>
            <a:r>
              <a:rPr lang="uk-UA" dirty="0" smtClean="0"/>
              <a:t> </a:t>
            </a:r>
            <a:r>
              <a:rPr lang="uk-UA" sz="2400" dirty="0" smtClean="0"/>
              <a:t>відсутність спілкування, зміна звичок</a:t>
            </a:r>
          </a:p>
          <a:p>
            <a:r>
              <a:rPr lang="uk-UA" sz="3200" b="1" dirty="0" smtClean="0"/>
              <a:t>Способи самогубства: </a:t>
            </a:r>
            <a:r>
              <a:rPr lang="uk-UA" sz="2400" dirty="0" smtClean="0"/>
              <a:t>стрибок з вікна, повішення, зброя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744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835696" y="2132856"/>
            <a:ext cx="6096000" cy="3657599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543800" cy="9144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880561" y="1201510"/>
            <a:ext cx="7776864" cy="4896544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b="1" dirty="0" smtClean="0"/>
              <a:t>Жінки:</a:t>
            </a:r>
          </a:p>
          <a:p>
            <a:r>
              <a:rPr lang="uk-UA" sz="3600" b="1" dirty="0" smtClean="0"/>
              <a:t>Вік:</a:t>
            </a:r>
            <a:r>
              <a:rPr lang="uk-UA" dirty="0" smtClean="0"/>
              <a:t> </a:t>
            </a:r>
            <a:r>
              <a:rPr lang="uk-UA" sz="3200" dirty="0" smtClean="0"/>
              <a:t>до 40 років</a:t>
            </a:r>
          </a:p>
          <a:p>
            <a:r>
              <a:rPr lang="uk-UA" sz="3600" b="1" dirty="0" smtClean="0"/>
              <a:t>Проблеми:</a:t>
            </a:r>
            <a:r>
              <a:rPr lang="uk-UA" dirty="0" smtClean="0"/>
              <a:t> </a:t>
            </a:r>
            <a:r>
              <a:rPr lang="uk-UA" sz="3200" dirty="0" smtClean="0"/>
              <a:t>хвороби, конфлікти на роботі та особистому житті</a:t>
            </a:r>
          </a:p>
          <a:p>
            <a:r>
              <a:rPr lang="uk-UA" sz="3600" b="1" dirty="0" smtClean="0"/>
              <a:t>Риси</a:t>
            </a:r>
            <a:r>
              <a:rPr lang="uk-UA" dirty="0" smtClean="0"/>
              <a:t>: </a:t>
            </a:r>
            <a:r>
              <a:rPr lang="uk-UA" sz="3200" dirty="0" smtClean="0"/>
              <a:t>відсутність планів на майбутнє, втрата спілкування</a:t>
            </a:r>
          </a:p>
          <a:p>
            <a:r>
              <a:rPr lang="uk-UA" sz="3600" b="1" dirty="0" smtClean="0"/>
              <a:t>Способи</a:t>
            </a:r>
            <a:r>
              <a:rPr lang="uk-UA" sz="3200" b="1" dirty="0" smtClean="0"/>
              <a:t>:</a:t>
            </a:r>
            <a:r>
              <a:rPr lang="uk-UA" sz="3200" dirty="0" smtClean="0"/>
              <a:t> передозування таблетками, різання вен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33550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1104</TotalTime>
  <Words>153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Базовая</vt:lpstr>
      <vt:lpstr>Самотність та суїцид</vt:lpstr>
      <vt:lpstr>Основні факти</vt:lpstr>
      <vt:lpstr>Презентация PowerPoint</vt:lpstr>
      <vt:lpstr>Презентация PowerPoint</vt:lpstr>
      <vt:lpstr>Презентация PowerPoint</vt:lpstr>
      <vt:lpstr>Рейтинг країн за кількістю самогубств (на 100 тис. населення)</vt:lpstr>
      <vt:lpstr>Рейтинг самогубств по областям України ( на 100 тис. населення станом на 2015р.)</vt:lpstr>
      <vt:lpstr>Портрети самогубців</vt:lpstr>
      <vt:lpstr>Презентация PowerPoint</vt:lpstr>
    </vt:vector>
  </TitlesOfParts>
  <Company>UralSOFT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13</cp:revision>
  <dcterms:created xsi:type="dcterms:W3CDTF">2017-12-07T13:11:38Z</dcterms:created>
  <dcterms:modified xsi:type="dcterms:W3CDTF">2017-12-08T07:36:19Z</dcterms:modified>
</cp:coreProperties>
</file>