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23"/>
  </p:notesMasterIdLst>
  <p:sldIdLst>
    <p:sldId id="257" r:id="rId2"/>
    <p:sldId id="276" r:id="rId3"/>
    <p:sldId id="258" r:id="rId4"/>
    <p:sldId id="273" r:id="rId5"/>
    <p:sldId id="274" r:id="rId6"/>
    <p:sldId id="266" r:id="rId7"/>
    <p:sldId id="267" r:id="rId8"/>
    <p:sldId id="263" r:id="rId9"/>
    <p:sldId id="264" r:id="rId10"/>
    <p:sldId id="265" r:id="rId11"/>
    <p:sldId id="277" r:id="rId12"/>
    <p:sldId id="260" r:id="rId13"/>
    <p:sldId id="278" r:id="rId14"/>
    <p:sldId id="279" r:id="rId15"/>
    <p:sldId id="261" r:id="rId16"/>
    <p:sldId id="280" r:id="rId17"/>
    <p:sldId id="262" r:id="rId18"/>
    <p:sldId id="281" r:id="rId19"/>
    <p:sldId id="270" r:id="rId20"/>
    <p:sldId id="271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7680EC-0302-4947-86DD-591799F3DF62}">
          <p14:sldIdLst>
            <p14:sldId id="257"/>
            <p14:sldId id="276"/>
            <p14:sldId id="258"/>
            <p14:sldId id="273"/>
          </p14:sldIdLst>
        </p14:section>
        <p14:section name="Раздел без заголовка" id="{1CD784CC-5918-4F53-AD63-8F13A3326AC2}">
          <p14:sldIdLst>
            <p14:sldId id="274"/>
            <p14:sldId id="266"/>
            <p14:sldId id="267"/>
            <p14:sldId id="263"/>
            <p14:sldId id="264"/>
            <p14:sldId id="265"/>
            <p14:sldId id="277"/>
            <p14:sldId id="260"/>
            <p14:sldId id="278"/>
            <p14:sldId id="279"/>
            <p14:sldId id="261"/>
            <p14:sldId id="280"/>
            <p14:sldId id="262"/>
            <p14:sldId id="281"/>
            <p14:sldId id="270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4F81BD"/>
    <a:srgbClr val="B4CAE3"/>
    <a:srgbClr val="2A99E0"/>
    <a:srgbClr val="4F0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C6A75-3F81-45F2-9BE6-9F26D447F0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2F848B-9571-4B41-B4C3-A94D70724ECD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Конституція України </a:t>
          </a:r>
          <a:endParaRPr lang="uk-UA" dirty="0"/>
        </a:p>
      </dgm:t>
    </dgm:pt>
    <dgm:pt modelId="{FE65A6E0-BEAB-448F-BABF-1187E0C94655}" type="parTrans" cxnId="{9633911D-0189-41C6-B0C2-882707D71B87}">
      <dgm:prSet/>
      <dgm:spPr/>
      <dgm:t>
        <a:bodyPr/>
        <a:lstStyle/>
        <a:p>
          <a:endParaRPr lang="uk-UA"/>
        </a:p>
      </dgm:t>
    </dgm:pt>
    <dgm:pt modelId="{8B84002B-BC30-41AE-AAFE-68ED81CB3130}" type="sibTrans" cxnId="{9633911D-0189-41C6-B0C2-882707D71B87}">
      <dgm:prSet/>
      <dgm:spPr/>
      <dgm:t>
        <a:bodyPr/>
        <a:lstStyle/>
        <a:p>
          <a:endParaRPr lang="uk-UA"/>
        </a:p>
      </dgm:t>
    </dgm:pt>
    <dgm:pt modelId="{55294A4F-A109-48AC-A66E-50F35C5075EA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endParaRPr lang="uk-UA" dirty="0"/>
        </a:p>
      </dgm:t>
    </dgm:pt>
    <dgm:pt modelId="{02BE2C7B-B40D-4A78-8B0E-49FD5ADB2992}" type="parTrans" cxnId="{2624636A-AC81-4C18-A781-B27935262E53}">
      <dgm:prSet/>
      <dgm:spPr/>
      <dgm:t>
        <a:bodyPr/>
        <a:lstStyle/>
        <a:p>
          <a:endParaRPr lang="uk-UA"/>
        </a:p>
      </dgm:t>
    </dgm:pt>
    <dgm:pt modelId="{77575177-F1F9-4317-9F3E-F82B13462CAA}" type="sibTrans" cxnId="{2624636A-AC81-4C18-A781-B27935262E53}">
      <dgm:prSet/>
      <dgm:spPr/>
      <dgm:t>
        <a:bodyPr/>
        <a:lstStyle/>
        <a:p>
          <a:endParaRPr lang="uk-UA"/>
        </a:p>
      </dgm:t>
    </dgm:pt>
    <dgm:pt modelId="{2840D176-77DB-4006-B9CF-669156D8435A}" type="pres">
      <dgm:prSet presAssocID="{64FC6A75-3F81-45F2-9BE6-9F26D447F0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68B9236-B667-490C-81B8-1CE0F97BD37E}" type="pres">
      <dgm:prSet presAssocID="{A72F848B-9571-4B41-B4C3-A94D70724ECD}" presName="linNode" presStyleCnt="0"/>
      <dgm:spPr/>
    </dgm:pt>
    <dgm:pt modelId="{B93C1429-FC96-43D7-A549-26E630C79CBA}" type="pres">
      <dgm:prSet presAssocID="{A72F848B-9571-4B41-B4C3-A94D70724ECD}" presName="parentText" presStyleLbl="node1" presStyleIdx="0" presStyleCnt="1" custLinFactNeighborX="-69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23F1A1EE-CFCC-436A-9A13-6C50EE34B45B}" type="pres">
      <dgm:prSet presAssocID="{A72F848B-9571-4B41-B4C3-A94D70724ECD}" presName="descendantText" presStyleLbl="alignAccFollowNode1" presStyleIdx="0" presStyleCnt="1" custScaleY="125000" custLinFactNeighborX="1137" custLinFactNeighborY="-3307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</dgm:ptLst>
  <dgm:cxnLst>
    <dgm:cxn modelId="{9633911D-0189-41C6-B0C2-882707D71B87}" srcId="{64FC6A75-3F81-45F2-9BE6-9F26D447F0D5}" destId="{A72F848B-9571-4B41-B4C3-A94D70724ECD}" srcOrd="0" destOrd="0" parTransId="{FE65A6E0-BEAB-448F-BABF-1187E0C94655}" sibTransId="{8B84002B-BC30-41AE-AAFE-68ED81CB3130}"/>
    <dgm:cxn modelId="{2624636A-AC81-4C18-A781-B27935262E53}" srcId="{A72F848B-9571-4B41-B4C3-A94D70724ECD}" destId="{55294A4F-A109-48AC-A66E-50F35C5075EA}" srcOrd="0" destOrd="0" parTransId="{02BE2C7B-B40D-4A78-8B0E-49FD5ADB2992}" sibTransId="{77575177-F1F9-4317-9F3E-F82B13462CAA}"/>
    <dgm:cxn modelId="{35860AF6-1FF1-4E1B-A4EF-6A6767568BD4}" type="presOf" srcId="{55294A4F-A109-48AC-A66E-50F35C5075EA}" destId="{23F1A1EE-CFCC-436A-9A13-6C50EE34B45B}" srcOrd="0" destOrd="0" presId="urn:microsoft.com/office/officeart/2005/8/layout/vList5"/>
    <dgm:cxn modelId="{50CB6170-4B10-4BFF-B8E2-3A8611083522}" type="presOf" srcId="{A72F848B-9571-4B41-B4C3-A94D70724ECD}" destId="{B93C1429-FC96-43D7-A549-26E630C79CBA}" srcOrd="0" destOrd="0" presId="urn:microsoft.com/office/officeart/2005/8/layout/vList5"/>
    <dgm:cxn modelId="{4D1FCE02-F9AF-4F89-BE28-7DD553E4EC6D}" type="presOf" srcId="{64FC6A75-3F81-45F2-9BE6-9F26D447F0D5}" destId="{2840D176-77DB-4006-B9CF-669156D8435A}" srcOrd="0" destOrd="0" presId="urn:microsoft.com/office/officeart/2005/8/layout/vList5"/>
    <dgm:cxn modelId="{4C9F4AD2-80FE-4E5E-A0A6-0A5EA43CD747}" type="presParOf" srcId="{2840D176-77DB-4006-B9CF-669156D8435A}" destId="{268B9236-B667-490C-81B8-1CE0F97BD37E}" srcOrd="0" destOrd="0" presId="urn:microsoft.com/office/officeart/2005/8/layout/vList5"/>
    <dgm:cxn modelId="{9D4D4DE2-FAAC-41ED-BE24-7DE5FA363C63}" type="presParOf" srcId="{268B9236-B667-490C-81B8-1CE0F97BD37E}" destId="{B93C1429-FC96-43D7-A549-26E630C79CBA}" srcOrd="0" destOrd="0" presId="urn:microsoft.com/office/officeart/2005/8/layout/vList5"/>
    <dgm:cxn modelId="{928563C4-A926-4CE1-B868-50F0925E7862}" type="presParOf" srcId="{268B9236-B667-490C-81B8-1CE0F97BD37E}" destId="{23F1A1EE-CFCC-436A-9A13-6C50EE34B4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1A1EE-CFCC-436A-9A13-6C50EE34B45B}">
      <dsp:nvSpPr>
        <dsp:cNvPr id="0" name=""/>
        <dsp:cNvSpPr/>
      </dsp:nvSpPr>
      <dsp:spPr>
        <a:xfrm rot="5400000">
          <a:off x="4861560" y="-472440"/>
          <a:ext cx="6858000" cy="7802880"/>
        </a:xfrm>
        <a:prstGeom prst="rect">
          <a:avLst/>
        </a:prstGeom>
        <a:solidFill>
          <a:srgbClr val="FFFF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500" kern="1200" dirty="0"/>
        </a:p>
      </dsp:txBody>
      <dsp:txXfrm rot="-5400000">
        <a:off x="4389120" y="0"/>
        <a:ext cx="7802880" cy="6858000"/>
      </dsp:txXfrm>
    </dsp:sp>
    <dsp:sp modelId="{B93C1429-FC96-43D7-A549-26E630C79CBA}">
      <dsp:nvSpPr>
        <dsp:cNvPr id="0" name=""/>
        <dsp:cNvSpPr/>
      </dsp:nvSpPr>
      <dsp:spPr>
        <a:xfrm>
          <a:off x="0" y="0"/>
          <a:ext cx="4389120" cy="685800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Конституція України </a:t>
          </a:r>
          <a:endParaRPr lang="uk-UA" sz="5600" kern="1200" dirty="0"/>
        </a:p>
      </dsp:txBody>
      <dsp:txXfrm>
        <a:off x="0" y="0"/>
        <a:ext cx="4389120" cy="685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1734-B3CD-48E1-BFD1-0AE16EAB0CD4}" type="datetimeFigureOut">
              <a:rPr lang="uk-UA" smtClean="0"/>
              <a:t>08.12.2017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6D3D-CD58-458C-B633-8C90A743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0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6D3D-CD58-458C-B633-8C90A7435A5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39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16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8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68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9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5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6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6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0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D6CA-6681-4557-8347-B918299E677E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103851-872A-47FC-AF4A-5A7901558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835" y="2853560"/>
            <a:ext cx="7730359" cy="2950046"/>
          </a:xfrm>
          <a:effectLst>
            <a:outerShdw blurRad="50800" dist="50800" dir="2820000" algn="ctr" rotWithShape="0">
              <a:srgbClr val="4F021C"/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smtClean="0"/>
              <a:t/>
            </a:r>
            <a:br>
              <a:rPr lang="ru-RU" smtClean="0"/>
            </a:br>
            <a:r>
              <a:rPr lang="uk-UA" sz="4800" b="1"/>
              <a:t>ВІКТИМОЛОГІЧНА ХАРАКТЕРИСТИКА ЗЛОЧИНІВ НА ҐРУНТІ НЕНАВИСТІ</a:t>
            </a:r>
            <a:endParaRPr lang="uk-UA" sz="480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558455" cy="4290116"/>
          </a:xfrm>
        </p:spPr>
      </p:pic>
    </p:spTree>
    <p:extLst>
      <p:ext uri="{BB962C8B-B14F-4D97-AF65-F5344CB8AC3E}">
        <p14:creationId xmlns:p14="http://schemas.microsoft.com/office/powerpoint/2010/main" val="2233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16" y="879699"/>
            <a:ext cx="4762032" cy="79144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03" y="1923394"/>
            <a:ext cx="8596668" cy="3944548"/>
          </a:xfrm>
        </p:spPr>
        <p:txBody>
          <a:bodyPr>
            <a:normAutofit/>
          </a:bodyPr>
          <a:lstStyle/>
          <a:p>
            <a:pPr marL="457200" lvl="5" indent="-457200"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rgbClr val="000000"/>
                </a:solidFill>
                <a:latin typeface="Arial"/>
                <a:ea typeface="Arial"/>
              </a:rPr>
              <a:t>уявна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необхідність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захисту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»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від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представників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інших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рас, </a:t>
            </a:r>
            <a:r>
              <a:rPr lang="ru-RU" sz="2800" b="1" dirty="0" err="1" smtClean="0">
                <a:solidFill>
                  <a:srgbClr val="000000"/>
                </a:solidFill>
                <a:latin typeface="Arial"/>
                <a:ea typeface="Arial"/>
              </a:rPr>
              <a:t>національностей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latin typeface="Arial"/>
                <a:ea typeface="Arial"/>
              </a:rPr>
              <a:t>релігій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Arial"/>
              </a:rPr>
              <a:t>; </a:t>
            </a:r>
            <a:endParaRPr lang="ru-RU" dirty="0"/>
          </a:p>
          <a:p>
            <a:pPr marL="457200" lvl="5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бажання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показати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 «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перевагу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»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представників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/>
                <a:ea typeface="Arial"/>
              </a:rPr>
              <a:t>однієї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р</a:t>
            </a:r>
            <a:r>
              <a:rPr lang="en-US" sz="2800" b="1" smtClean="0">
                <a:solidFill>
                  <a:srgbClr val="000000"/>
                </a:solidFill>
                <a:latin typeface="Arial"/>
                <a:ea typeface="Arial"/>
              </a:rPr>
              <a:t>аси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над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Arial"/>
              </a:rPr>
              <a:t>іншими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lang="ru-RU" sz="2800" b="1" dirty="0" smtClean="0">
              <a:solidFill>
                <a:srgbClr val="000000"/>
              </a:solidFill>
              <a:latin typeface="Arial"/>
              <a:ea typeface="Arial"/>
            </a:endParaRPr>
          </a:p>
          <a:p>
            <a:pPr marL="457200" lvl="5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ненависть до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представників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інших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 рас</a:t>
            </a:r>
            <a:r>
              <a:rPr lang="ru-RU" sz="2800" b="1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ru-RU" sz="2800" b="1" smtClean="0">
                <a:solidFill>
                  <a:srgbClr val="000000"/>
                </a:solidFill>
                <a:latin typeface="Arial"/>
                <a:ea typeface="Arial"/>
              </a:rPr>
              <a:t>націй</a:t>
            </a:r>
            <a:r>
              <a:rPr lang="ru-RU" sz="2800" b="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2800" b="1" smtClean="0">
                <a:solidFill>
                  <a:srgbClr val="000000"/>
                </a:solidFill>
                <a:latin typeface="Arial"/>
                <a:ea typeface="Arial"/>
              </a:rPr>
              <a:t>або </a:t>
            </a:r>
            <a:r>
              <a:rPr lang="ru-RU" sz="2800" b="1" dirty="0" err="1">
                <a:solidFill>
                  <a:srgbClr val="000000"/>
                </a:solidFill>
                <a:latin typeface="Arial"/>
                <a:ea typeface="Arial"/>
              </a:rPr>
              <a:t>віросповідань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овнішні чинники, на які реагують нападники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обираючи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жертву: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90"/>
            <a:ext cx="8971163" cy="4051024"/>
          </a:xfrm>
        </p:spPr>
        <p:txBody>
          <a:bodyPr>
            <a:noAutofit/>
          </a:bodyPr>
          <a:lstStyle/>
          <a:p>
            <a:r>
              <a:rPr lang="uk-UA" sz="2600" dirty="0" smtClean="0">
                <a:solidFill>
                  <a:schemeClr val="tx1"/>
                </a:solidFill>
              </a:rPr>
              <a:t>колір </a:t>
            </a:r>
            <a:r>
              <a:rPr lang="uk-UA" sz="2600" dirty="0">
                <a:solidFill>
                  <a:schemeClr val="tx1"/>
                </a:solidFill>
              </a:rPr>
              <a:t>шкіри; </a:t>
            </a:r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традиційний </a:t>
            </a:r>
            <a:r>
              <a:rPr lang="uk-UA" sz="2600" dirty="0">
                <a:solidFill>
                  <a:schemeClr val="tx1"/>
                </a:solidFill>
              </a:rPr>
              <a:t>одяг релігійної або етнічної групи; </a:t>
            </a:r>
            <a:endParaRPr lang="uk-UA" sz="2600" dirty="0" smtClean="0">
              <a:solidFill>
                <a:schemeClr val="tx1"/>
              </a:solidFill>
            </a:endParaRPr>
          </a:p>
          <a:p>
            <a:r>
              <a:rPr lang="uk-UA" sz="2600" dirty="0" smtClean="0">
                <a:solidFill>
                  <a:schemeClr val="tx1"/>
                </a:solidFill>
              </a:rPr>
              <a:t>релігійні </a:t>
            </a:r>
            <a:r>
              <a:rPr lang="uk-UA" sz="2600" dirty="0">
                <a:solidFill>
                  <a:schemeClr val="tx1"/>
                </a:solidFill>
              </a:rPr>
              <a:t>символи, національні або етнічні символи, символи належності до субкультури</a:t>
            </a:r>
            <a:r>
              <a:rPr lang="uk-UA" sz="2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 </a:t>
            </a:r>
            <a:r>
              <a:rPr lang="uk-UA" sz="2600" dirty="0">
                <a:solidFill>
                  <a:schemeClr val="tx1"/>
                </a:solidFill>
              </a:rPr>
              <a:t>іноземну мову, яку чують потенційні злочинці</a:t>
            </a:r>
            <a:r>
              <a:rPr lang="uk-UA" sz="2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 </a:t>
            </a:r>
            <a:r>
              <a:rPr lang="uk-UA" sz="2600" dirty="0">
                <a:solidFill>
                  <a:schemeClr val="tx1"/>
                </a:solidFill>
              </a:rPr>
              <a:t>особливості поведінки, якщо їх помітили потенційні злочинці: хрещення за іншими релігійними правилами або відмова від хрещення, ритуал певної релігії, поцілунок та знаки уваги осіб однієї статі тощо </a:t>
            </a:r>
          </a:p>
        </p:txBody>
      </p:sp>
    </p:spTree>
    <p:extLst>
      <p:ext uri="{BB962C8B-B14F-4D97-AF65-F5344CB8AC3E}">
        <p14:creationId xmlns:p14="http://schemas.microsoft.com/office/powerpoint/2010/main" val="8044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35" y="-945931"/>
            <a:ext cx="9859618" cy="73186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жертвами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злочинів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передусім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стають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- </a:t>
            </a:r>
            <a:r>
              <a:rPr lang="ru-RU" sz="4000" b="1" dirty="0" err="1" smtClean="0">
                <a:solidFill>
                  <a:schemeClr val="tx1"/>
                </a:solidFill>
              </a:rPr>
              <a:t>роми</a:t>
            </a:r>
            <a:r>
              <a:rPr lang="ru-RU" sz="4000" b="1" dirty="0">
                <a:solidFill>
                  <a:schemeClr val="tx1"/>
                </a:solidFill>
              </a:rPr>
              <a:t>;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- </a:t>
            </a:r>
            <a:r>
              <a:rPr lang="ru-RU" sz="4000" b="1" dirty="0" err="1" smtClean="0">
                <a:solidFill>
                  <a:schemeClr val="tx1"/>
                </a:solidFill>
              </a:rPr>
              <a:t>кримські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татари</a:t>
            </a:r>
            <a:r>
              <a:rPr lang="ru-RU" sz="4000" b="1" dirty="0">
                <a:solidFill>
                  <a:schemeClr val="tx1"/>
                </a:solidFill>
              </a:rPr>
              <a:t>;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- </a:t>
            </a:r>
            <a:r>
              <a:rPr lang="ru-RU" sz="4000" b="1" dirty="0" err="1" smtClean="0">
                <a:solidFill>
                  <a:schemeClr val="tx1"/>
                </a:solidFill>
              </a:rPr>
              <a:t>євреї</a:t>
            </a:r>
            <a:r>
              <a:rPr lang="ru-RU" sz="4000" b="1" dirty="0">
                <a:solidFill>
                  <a:schemeClr val="tx1"/>
                </a:solidFill>
              </a:rPr>
              <a:t>;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- </a:t>
            </a:r>
            <a:r>
              <a:rPr lang="ru-RU" sz="4000" b="1" dirty="0" err="1" smtClean="0">
                <a:solidFill>
                  <a:schemeClr val="tx1"/>
                </a:solidFill>
              </a:rPr>
              <a:t>вихідці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з </a:t>
            </a:r>
            <a:r>
              <a:rPr lang="ru-RU" sz="4000" b="1" dirty="0" err="1">
                <a:solidFill>
                  <a:schemeClr val="tx1"/>
                </a:solidFill>
              </a:rPr>
              <a:t>країн</a:t>
            </a:r>
            <a:r>
              <a:rPr lang="ru-RU" sz="4000" b="1" dirty="0">
                <a:solidFill>
                  <a:schemeClr val="tx1"/>
                </a:solidFill>
              </a:rPr>
              <a:t> Африки, </a:t>
            </a:r>
            <a:r>
              <a:rPr lang="ru-RU" sz="4000" b="1" dirty="0" err="1">
                <a:solidFill>
                  <a:schemeClr val="tx1"/>
                </a:solidFill>
              </a:rPr>
              <a:t>Азії</a:t>
            </a:r>
            <a:r>
              <a:rPr lang="ru-RU" sz="4000" b="1" dirty="0">
                <a:solidFill>
                  <a:schemeClr val="tx1"/>
                </a:solidFill>
              </a:rPr>
              <a:t>, </a:t>
            </a:r>
            <a:r>
              <a:rPr lang="ru-RU" sz="4000" b="1" dirty="0" smtClean="0">
                <a:solidFill>
                  <a:schemeClr val="tx1"/>
                </a:solidFill>
              </a:rPr>
              <a:t>Кавказу</a:t>
            </a:r>
            <a:r>
              <a:rPr lang="ru-RU" sz="4000" b="1" dirty="0">
                <a:solidFill>
                  <a:schemeClr val="tx1"/>
                </a:solidFill>
              </a:rPr>
              <a:t>;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- ЛГБТ-</a:t>
            </a:r>
            <a:r>
              <a:rPr lang="ru-RU" sz="4000" b="1" dirty="0" err="1" smtClean="0">
                <a:solidFill>
                  <a:schemeClr val="tx1"/>
                </a:solidFill>
              </a:rPr>
              <a:t>спільноти</a:t>
            </a:r>
            <a:r>
              <a:rPr lang="ru-RU" sz="4000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2152"/>
          </a:xfrm>
        </p:spPr>
        <p:txBody>
          <a:bodyPr>
            <a:normAutofit fontScale="90000"/>
          </a:bodyPr>
          <a:lstStyle/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Індикатори</a:t>
            </a:r>
            <a:r>
              <a:rPr lang="ru-RU" b="1"/>
              <a:t>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злочинів</a:t>
            </a:r>
            <a:r>
              <a:rPr lang="ru-RU" b="1"/>
              <a:t>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b="1"/>
              <a:t>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</a:t>
            </a:r>
            <a:r>
              <a:rPr lang="ru-RU" b="1"/>
              <a:t>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ненависті</a:t>
            </a:r>
            <a:r>
              <a:rPr lang="ru-RU" b="1"/>
              <a:t>:</a:t>
            </a:r>
            <a:r>
              <a:rPr lang="ru-RU"/>
              <a:t> </a:t>
            </a:r>
            <a:r>
              <a:rPr lang="uk-UA"/>
              <a:t/>
            </a:r>
            <a:br>
              <a:rPr lang="uk-UA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2152"/>
            <a:ext cx="10200290" cy="6195847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2300" b="1" dirty="0">
                <a:solidFill>
                  <a:schemeClr val="tx1"/>
                </a:solidFill>
              </a:rPr>
              <a:t>особа </a:t>
            </a:r>
            <a:r>
              <a:rPr lang="ru-RU" sz="2300" b="1" dirty="0" err="1">
                <a:solidFill>
                  <a:schemeClr val="tx1"/>
                </a:solidFill>
              </a:rPr>
              <a:t>злочинця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uk-UA" sz="2300" dirty="0" smtClean="0">
                <a:solidFill>
                  <a:schemeClr val="tx1"/>
                </a:solidFill>
              </a:rPr>
              <a:t>її </a:t>
            </a:r>
            <a:r>
              <a:rPr lang="ru-RU" sz="2300" dirty="0" err="1" smtClean="0">
                <a:solidFill>
                  <a:schemeClr val="tx1"/>
                </a:solidFill>
              </a:rPr>
              <a:t>належність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до </a:t>
            </a:r>
            <a:r>
              <a:rPr lang="ru-RU" sz="2300" dirty="0" err="1">
                <a:solidFill>
                  <a:schemeClr val="tx1"/>
                </a:solidFill>
              </a:rPr>
              <a:t>молодіжних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угрупувань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які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пропагують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агресивність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жорстокість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насилля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націоналістичну</a:t>
            </a:r>
            <a:r>
              <a:rPr lang="ru-RU" sz="2300" dirty="0">
                <a:solidFill>
                  <a:schemeClr val="tx1"/>
                </a:solidFill>
              </a:rPr>
              <a:t> та </a:t>
            </a:r>
            <a:r>
              <a:rPr lang="ru-RU" sz="2300" dirty="0" err="1">
                <a:solidFill>
                  <a:schemeClr val="tx1"/>
                </a:solidFill>
              </a:rPr>
              <a:t>профашистську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ідеологію</a:t>
            </a:r>
            <a:r>
              <a:rPr lang="ru-RU" sz="2300" dirty="0">
                <a:solidFill>
                  <a:schemeClr val="tx1"/>
                </a:solidFill>
              </a:rPr>
              <a:t>; </a:t>
            </a:r>
            <a:endParaRPr lang="uk-UA" sz="2300" dirty="0">
              <a:solidFill>
                <a:schemeClr val="tx1"/>
              </a:solidFill>
            </a:endParaRPr>
          </a:p>
          <a:p>
            <a:pPr lvl="0" fontAlgn="base"/>
            <a:r>
              <a:rPr lang="ru-RU" sz="2300" b="1" dirty="0" err="1">
                <a:solidFill>
                  <a:schemeClr val="tx1"/>
                </a:solidFill>
              </a:rPr>
              <a:t>вік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err="1">
                <a:solidFill>
                  <a:schemeClr val="tx1"/>
                </a:solidFill>
              </a:rPr>
              <a:t>злочинця</a:t>
            </a:r>
            <a:r>
              <a:rPr lang="ru-RU" sz="2300" dirty="0">
                <a:solidFill>
                  <a:schemeClr val="tx1"/>
                </a:solidFill>
              </a:rPr>
              <a:t>, як правило, </a:t>
            </a:r>
            <a:r>
              <a:rPr lang="ru-RU" sz="2300" dirty="0" err="1">
                <a:solidFill>
                  <a:schemeClr val="tx1"/>
                </a:solidFill>
              </a:rPr>
              <a:t>від</a:t>
            </a:r>
            <a:r>
              <a:rPr lang="ru-RU" sz="2300" dirty="0">
                <a:solidFill>
                  <a:schemeClr val="tx1"/>
                </a:solidFill>
              </a:rPr>
              <a:t> 14 до 30 </a:t>
            </a:r>
            <a:r>
              <a:rPr lang="ru-RU" sz="2300" dirty="0" err="1">
                <a:solidFill>
                  <a:schemeClr val="tx1"/>
                </a:solidFill>
              </a:rPr>
              <a:t>років</a:t>
            </a:r>
            <a:r>
              <a:rPr lang="ru-RU" sz="2300" dirty="0">
                <a:solidFill>
                  <a:schemeClr val="tx1"/>
                </a:solidFill>
              </a:rPr>
              <a:t>; </a:t>
            </a:r>
            <a:endParaRPr lang="uk-UA" sz="2300" dirty="0">
              <a:solidFill>
                <a:schemeClr val="tx1"/>
              </a:solidFill>
            </a:endParaRPr>
          </a:p>
          <a:p>
            <a:pPr lvl="0" fontAlgn="base"/>
            <a:r>
              <a:rPr lang="ru-RU" sz="2300" b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потерпіла особа </a:t>
            </a:r>
            <a:r>
              <a:rPr lang="ru-RU" sz="2300">
                <a:solidFill>
                  <a:srgbClr val="860000"/>
                </a:solidFill>
              </a:rPr>
              <a:t>має ознаки зовнішності, які притаманні людям</a:t>
            </a:r>
            <a:br>
              <a:rPr lang="ru-RU" sz="2300">
                <a:solidFill>
                  <a:srgbClr val="860000"/>
                </a:solidFill>
              </a:rPr>
            </a:br>
            <a:r>
              <a:rPr lang="ru-RU" sz="2300">
                <a:solidFill>
                  <a:srgbClr val="860000"/>
                </a:solidFill>
              </a:rPr>
              <a:t>африканського, азіатського походження; при цьому вік, рівень освіти і культури, належність до будь-якої </a:t>
            </a:r>
            <a:r>
              <a:rPr lang="ru-RU" sz="2300" smtClean="0">
                <a:solidFill>
                  <a:srgbClr val="860000"/>
                </a:solidFill>
              </a:rPr>
              <a:t>соціальної групи </a:t>
            </a:r>
            <a:r>
              <a:rPr lang="ru-RU" sz="2300">
                <a:solidFill>
                  <a:srgbClr val="860000"/>
                </a:solidFill>
              </a:rPr>
              <a:t>населення не має значення; </a:t>
            </a:r>
            <a:endParaRPr lang="uk-UA" sz="2300">
              <a:solidFill>
                <a:srgbClr val="860000"/>
              </a:solidFill>
            </a:endParaRPr>
          </a:p>
          <a:p>
            <a:r>
              <a:rPr lang="ru-RU" sz="2300">
                <a:solidFill>
                  <a:srgbClr val="860000"/>
                </a:solidFill>
              </a:rPr>
              <a:t>у більшості випадків </a:t>
            </a:r>
            <a:r>
              <a:rPr lang="ru-RU" sz="2300" b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потерпіла особа </a:t>
            </a:r>
            <a:r>
              <a:rPr lang="ru-RU" sz="2300">
                <a:solidFill>
                  <a:srgbClr val="860000"/>
                </a:solidFill>
              </a:rPr>
              <a:t>– одиначка</a:t>
            </a:r>
            <a:r>
              <a:rPr lang="ru-RU" sz="2300" smtClean="0">
                <a:solidFill>
                  <a:srgbClr val="860000"/>
                </a:solidFill>
              </a:rPr>
              <a:t>;</a:t>
            </a:r>
            <a:endParaRPr lang="en-US" sz="2300" smtClean="0">
              <a:solidFill>
                <a:srgbClr val="860000"/>
              </a:solidFill>
            </a:endParaRPr>
          </a:p>
          <a:p>
            <a:pPr lvl="0" fontAlgn="base"/>
            <a:r>
              <a:rPr lang="ru-RU" sz="2300">
                <a:solidFill>
                  <a:schemeClr val="tx1"/>
                </a:solidFill>
              </a:rPr>
              <a:t>характерними </a:t>
            </a:r>
            <a:r>
              <a:rPr lang="ru-RU" sz="23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способами вчинення </a:t>
            </a:r>
            <a:r>
              <a:rPr lang="ru-RU" sz="2300">
                <a:solidFill>
                  <a:schemeClr val="tx1"/>
                </a:solidFill>
              </a:rPr>
              <a:t>насильницьких дій, що спрямовані на спричинення смерті, тілесних ушкоджень, побоїв та мордування є </a:t>
            </a:r>
            <a:r>
              <a:rPr lang="ru-RU" sz="2300" smtClean="0">
                <a:solidFill>
                  <a:schemeClr val="tx1"/>
                </a:solidFill>
              </a:rPr>
              <a:t>дії в </a:t>
            </a:r>
            <a:r>
              <a:rPr lang="ru-RU" sz="2300">
                <a:solidFill>
                  <a:schemeClr val="tx1"/>
                </a:solidFill>
              </a:rPr>
              <a:t>складі групи, побиття ногами із застосуванням підручних засобів та ножів; </a:t>
            </a:r>
            <a:endParaRPr lang="uk-UA" sz="2300">
              <a:solidFill>
                <a:schemeClr val="tx1"/>
              </a:solidFill>
            </a:endParaRPr>
          </a:p>
          <a:p>
            <a:pPr lvl="0" fontAlgn="base"/>
            <a:r>
              <a:rPr lang="ru-RU" sz="23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обстановка злочину </a:t>
            </a:r>
            <a:r>
              <a:rPr lang="ru-RU" sz="2300">
                <a:solidFill>
                  <a:schemeClr val="tx1"/>
                </a:solidFill>
              </a:rPr>
              <a:t>обумовлена очевидністю злочину, він носить </a:t>
            </a:r>
            <a:r>
              <a:rPr lang="ru-RU" sz="2300" smtClean="0">
                <a:solidFill>
                  <a:schemeClr val="tx1"/>
                </a:solidFill>
              </a:rPr>
              <a:t>відкритий </a:t>
            </a:r>
            <a:r>
              <a:rPr lang="ru-RU" sz="2300">
                <a:solidFill>
                  <a:schemeClr val="tx1"/>
                </a:solidFill>
              </a:rPr>
              <a:t>демонстративний̆ характер, дії з приховування слідів злочину та інсценування, як правило, відсутні, місцем злочину є громадські місця.</a:t>
            </a:r>
            <a:endParaRPr lang="uk-UA" sz="230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23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0"/>
            <a:ext cx="8596668" cy="740979"/>
          </a:xfrm>
        </p:spPr>
        <p:txBody>
          <a:bodyPr>
            <a:norm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Дії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ґрунті ненависті до ЛГБТ</a:t>
            </a:r>
            <a:endPara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372" y="740979"/>
            <a:ext cx="10152994" cy="6117021"/>
          </a:xfrm>
        </p:spPr>
        <p:txBody>
          <a:bodyPr>
            <a:noAutofit/>
          </a:bodyPr>
          <a:lstStyle/>
          <a:p>
            <a:r>
              <a:rPr lang="uk-UA" sz="2300" dirty="0" smtClean="0">
                <a:solidFill>
                  <a:schemeClr val="tx1"/>
                </a:solidFill>
              </a:rPr>
              <a:t>образи</a:t>
            </a:r>
            <a:r>
              <a:rPr lang="uk-UA" sz="2300" dirty="0">
                <a:solidFill>
                  <a:schemeClr val="tx1"/>
                </a:solidFill>
              </a:rPr>
              <a:t>, приниження людської </a:t>
            </a:r>
            <a:r>
              <a:rPr lang="uk-UA" sz="2300" dirty="0" smtClean="0">
                <a:solidFill>
                  <a:schemeClr val="tx1"/>
                </a:solidFill>
              </a:rPr>
              <a:t>гідності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фізичне </a:t>
            </a:r>
            <a:r>
              <a:rPr lang="uk-UA" sz="2300" dirty="0">
                <a:solidFill>
                  <a:schemeClr val="tx1"/>
                </a:solidFill>
              </a:rPr>
              <a:t>насильство різного ступеня тяжкості 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незаконне </a:t>
            </a:r>
            <a:r>
              <a:rPr lang="uk-UA" sz="2300" dirty="0">
                <a:solidFill>
                  <a:schemeClr val="tx1"/>
                </a:solidFill>
              </a:rPr>
              <a:t>збирання, розголошення та загрози розголошення конфіденційної інформації 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напади </a:t>
            </a:r>
            <a:r>
              <a:rPr lang="uk-UA" sz="2300" dirty="0">
                <a:solidFill>
                  <a:schemeClr val="tx1"/>
                </a:solidFill>
              </a:rPr>
              <a:t>на ЛГБТ-заходи і місця їх проведення 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грабіж 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поводження</a:t>
            </a:r>
            <a:r>
              <a:rPr lang="uk-UA" sz="2300" dirty="0">
                <a:solidFill>
                  <a:schemeClr val="tx1"/>
                </a:solidFill>
              </a:rPr>
              <a:t>, що принижує людську гідність, катування 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здирство </a:t>
            </a:r>
            <a:r>
              <a:rPr lang="uk-UA" sz="2300" dirty="0">
                <a:solidFill>
                  <a:schemeClr val="tx1"/>
                </a:solidFill>
              </a:rPr>
              <a:t>3 погрози застосування фізичного насильства і </a:t>
            </a:r>
            <a:r>
              <a:rPr lang="uk-UA" sz="2300" dirty="0" smtClean="0">
                <a:solidFill>
                  <a:schemeClr val="tx1"/>
                </a:solidFill>
              </a:rPr>
              <a:t>зґвалтування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прояви </a:t>
            </a:r>
            <a:r>
              <a:rPr lang="uk-UA" sz="2300" dirty="0" err="1">
                <a:solidFill>
                  <a:schemeClr val="tx1"/>
                </a:solidFill>
              </a:rPr>
              <a:t>гомофобії</a:t>
            </a:r>
            <a:r>
              <a:rPr lang="uk-UA" sz="2300" dirty="0">
                <a:solidFill>
                  <a:schemeClr val="tx1"/>
                </a:solidFill>
              </a:rPr>
              <a:t> в сім'ї (відбирання документів, вигнання з </a:t>
            </a:r>
            <a:r>
              <a:rPr lang="uk-UA" sz="2300" dirty="0" smtClean="0">
                <a:solidFill>
                  <a:schemeClr val="tx1"/>
                </a:solidFill>
              </a:rPr>
              <a:t>дому)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викрадення людей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зґвалтування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сексуальні домагання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нанесення </a:t>
            </a:r>
            <a:r>
              <a:rPr lang="uk-UA" sz="2300" dirty="0">
                <a:solidFill>
                  <a:schemeClr val="tx1"/>
                </a:solidFill>
              </a:rPr>
              <a:t>збитку майну ЛГБТ-організацій</a:t>
            </a:r>
          </a:p>
        </p:txBody>
      </p:sp>
    </p:spTree>
    <p:extLst>
      <p:ext uri="{BB962C8B-B14F-4D97-AF65-F5344CB8AC3E}">
        <p14:creationId xmlns:p14="http://schemas.microsoft.com/office/powerpoint/2010/main" val="42341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59" y="0"/>
            <a:ext cx="9900744" cy="65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04041"/>
            <a:ext cx="10326414" cy="575441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До 2007 року за </a:t>
            </a:r>
            <a:r>
              <a:rPr lang="ru-RU" sz="2800" dirty="0" err="1">
                <a:solidFill>
                  <a:schemeClr val="tx1"/>
                </a:solidFill>
              </a:rPr>
              <a:t>статтею</a:t>
            </a:r>
            <a:r>
              <a:rPr lang="ru-RU" sz="2800" dirty="0">
                <a:solidFill>
                  <a:schemeClr val="tx1"/>
                </a:solidFill>
              </a:rPr>
              <a:t> 161 </a:t>
            </a:r>
            <a:r>
              <a:rPr lang="uk-UA" sz="2800" dirty="0">
                <a:solidFill>
                  <a:schemeClr val="tx1"/>
                </a:solidFill>
              </a:rPr>
              <a:t>КК України </a:t>
            </a:r>
            <a:r>
              <a:rPr lang="ru-RU" sz="2800" dirty="0" err="1">
                <a:solidFill>
                  <a:schemeClr val="tx1"/>
                </a:solidFill>
              </a:rPr>
              <a:t>було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засуджено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лише</a:t>
            </a:r>
            <a:r>
              <a:rPr lang="ru-RU" sz="2800" dirty="0">
                <a:solidFill>
                  <a:schemeClr val="tx1"/>
                </a:solidFill>
              </a:rPr>
              <a:t> одну особу – за </a:t>
            </a:r>
            <a:r>
              <a:rPr lang="ru-RU" sz="2800" dirty="0" err="1">
                <a:solidFill>
                  <a:schemeClr val="tx1"/>
                </a:solidFill>
              </a:rPr>
              <a:t>напад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київську</a:t>
            </a:r>
            <a:r>
              <a:rPr lang="ru-RU" sz="2800" dirty="0">
                <a:solidFill>
                  <a:schemeClr val="tx1"/>
                </a:solidFill>
              </a:rPr>
              <a:t> синагогу </a:t>
            </a:r>
            <a:r>
              <a:rPr lang="ru-RU" sz="2800" dirty="0" err="1">
                <a:solidFill>
                  <a:schemeClr val="tx1"/>
                </a:solidFill>
              </a:rPr>
              <a:t>після</a:t>
            </a:r>
            <a:r>
              <a:rPr lang="ru-RU" sz="2800" dirty="0">
                <a:solidFill>
                  <a:schemeClr val="tx1"/>
                </a:solidFill>
              </a:rPr>
              <a:t> футбольного матчу в </a:t>
            </a:r>
            <a:r>
              <a:rPr lang="ru-RU" sz="2800" dirty="0" err="1">
                <a:solidFill>
                  <a:schemeClr val="tx1"/>
                </a:solidFill>
              </a:rPr>
              <a:t>квітні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2002 </a:t>
            </a:r>
            <a:r>
              <a:rPr lang="ru-RU" sz="2800" smtClean="0">
                <a:solidFill>
                  <a:schemeClr val="tx1"/>
                </a:solidFill>
              </a:rPr>
              <a:t>року.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У </a:t>
            </a:r>
            <a:r>
              <a:rPr lang="ru-RU" sz="2800" dirty="0">
                <a:solidFill>
                  <a:schemeClr val="tx1"/>
                </a:solidFill>
              </a:rPr>
              <a:t>2007 </a:t>
            </a:r>
            <a:r>
              <a:rPr lang="ru-RU" sz="2800" dirty="0" err="1">
                <a:solidFill>
                  <a:schemeClr val="tx1"/>
                </a:solidFill>
              </a:rPr>
              <a:t>році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статтею</a:t>
            </a:r>
            <a:r>
              <a:rPr lang="ru-RU" sz="2800" dirty="0">
                <a:solidFill>
                  <a:schemeClr val="tx1"/>
                </a:solidFill>
              </a:rPr>
              <a:t> 161 </a:t>
            </a:r>
            <a:r>
              <a:rPr lang="ru-RU" sz="2800" dirty="0" err="1">
                <a:solidFill>
                  <a:schemeClr val="tx1"/>
                </a:solidFill>
              </a:rPr>
              <a:t>було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винесено</a:t>
            </a:r>
            <a:r>
              <a:rPr lang="ru-RU" sz="2800" dirty="0">
                <a:solidFill>
                  <a:schemeClr val="tx1"/>
                </a:solidFill>
              </a:rPr>
              <a:t> два </a:t>
            </a:r>
            <a:r>
              <a:rPr lang="ru-RU" sz="2800" dirty="0" err="1">
                <a:solidFill>
                  <a:schemeClr val="tx1"/>
                </a:solidFill>
              </a:rPr>
              <a:t>вироки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першому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випадку</a:t>
            </a:r>
            <a:r>
              <a:rPr lang="ru-RU" sz="2800" dirty="0">
                <a:solidFill>
                  <a:schemeClr val="tx1"/>
                </a:solidFill>
              </a:rPr>
              <a:t> – за </a:t>
            </a:r>
            <a:r>
              <a:rPr lang="ru-RU" sz="2800" dirty="0" err="1">
                <a:solidFill>
                  <a:schemeClr val="tx1"/>
                </a:solidFill>
              </a:rPr>
              <a:t>наругу</a:t>
            </a:r>
            <a:r>
              <a:rPr lang="ru-RU" sz="2800" dirty="0">
                <a:solidFill>
                  <a:schemeClr val="tx1"/>
                </a:solidFill>
              </a:rPr>
              <a:t> над могилою, у другому – в </a:t>
            </a:r>
            <a:r>
              <a:rPr lang="ru-RU" sz="2800" dirty="0" err="1">
                <a:solidFill>
                  <a:schemeClr val="tx1"/>
                </a:solidFill>
              </a:rPr>
              <a:t>справі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вбивства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Кунуона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Мієв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Ґоді</a:t>
            </a:r>
            <a:r>
              <a:rPr lang="ru-RU" sz="2800" dirty="0">
                <a:solidFill>
                  <a:schemeClr val="tx1"/>
                </a:solidFill>
              </a:rPr>
              <a:t>, 44-річного </a:t>
            </a:r>
            <a:r>
              <a:rPr lang="ru-RU" sz="2800" dirty="0" err="1" smtClean="0">
                <a:solidFill>
                  <a:schemeClr val="tx1"/>
                </a:solidFill>
              </a:rPr>
              <a:t>нігерійця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800" dirty="0">
                <a:solidFill>
                  <a:schemeClr val="tx1"/>
                </a:solidFill>
              </a:rPr>
              <a:t>У 2008 році стаття 161 КК України також застосовувалася лише у двох випадках</a:t>
            </a:r>
            <a:r>
              <a:rPr lang="uk-UA" sz="2800" dirty="0" smtClean="0">
                <a:solidFill>
                  <a:schemeClr val="tx1"/>
                </a:solidFill>
              </a:rPr>
              <a:t>: стосовно В’ячеслава </a:t>
            </a:r>
            <a:r>
              <a:rPr lang="uk-UA" sz="2800" dirty="0" err="1" smtClean="0">
                <a:solidFill>
                  <a:schemeClr val="tx1"/>
                </a:solidFill>
              </a:rPr>
              <a:t>Дмитрука</a:t>
            </a:r>
            <a:r>
              <a:rPr lang="uk-UA" sz="2800" dirty="0" smtClean="0">
                <a:solidFill>
                  <a:schemeClr val="tx1"/>
                </a:solidFill>
              </a:rPr>
              <a:t> за </a:t>
            </a:r>
            <a:r>
              <a:rPr lang="uk-UA" sz="2800" dirty="0">
                <a:solidFill>
                  <a:schemeClr val="tx1"/>
                </a:solidFill>
              </a:rPr>
              <a:t>напад на японського </a:t>
            </a:r>
            <a:r>
              <a:rPr lang="uk-UA" sz="2800" dirty="0" smtClean="0">
                <a:solidFill>
                  <a:schemeClr val="tx1"/>
                </a:solidFill>
              </a:rPr>
              <a:t>туриста, а також стосовно чотирьох </a:t>
            </a:r>
            <a:r>
              <a:rPr lang="ru-RU" sz="2800" dirty="0" err="1">
                <a:solidFill>
                  <a:schemeClr val="tx1"/>
                </a:solidFill>
              </a:rPr>
              <a:t>молодих</a:t>
            </a:r>
            <a:r>
              <a:rPr lang="ru-RU" sz="2800" dirty="0">
                <a:solidFill>
                  <a:schemeClr val="tx1"/>
                </a:solidFill>
              </a:rPr>
              <a:t> людей </a:t>
            </a:r>
            <a:r>
              <a:rPr lang="ru-RU" sz="2800" dirty="0" smtClean="0">
                <a:solidFill>
                  <a:schemeClr val="tx1"/>
                </a:solidFill>
              </a:rPr>
              <a:t>за </a:t>
            </a:r>
            <a:r>
              <a:rPr lang="ru-RU" sz="2800" dirty="0" err="1">
                <a:solidFill>
                  <a:schemeClr val="tx1"/>
                </a:solidFill>
              </a:rPr>
              <a:t>жорстоке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вбивство</a:t>
            </a:r>
            <a:r>
              <a:rPr lang="ru-RU" sz="2800" dirty="0">
                <a:solidFill>
                  <a:schemeClr val="tx1"/>
                </a:solidFill>
              </a:rPr>
              <a:t> 31-річного </a:t>
            </a:r>
            <a:r>
              <a:rPr lang="ru-RU" sz="2800" dirty="0" err="1">
                <a:solidFill>
                  <a:schemeClr val="tx1"/>
                </a:solidFill>
              </a:rPr>
              <a:t>корейця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Канґ</a:t>
            </a:r>
            <a:r>
              <a:rPr lang="ru-RU" sz="2800" dirty="0">
                <a:solidFill>
                  <a:schemeClr val="tx1"/>
                </a:solidFill>
              </a:rPr>
              <a:t> Джон </a:t>
            </a:r>
            <a:r>
              <a:rPr lang="ru-RU" sz="2800" dirty="0" smtClean="0">
                <a:solidFill>
                  <a:schemeClr val="tx1"/>
                </a:solidFill>
              </a:rPr>
              <a:t>Вона.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932" y="0"/>
            <a:ext cx="10152992" cy="6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382" y="1277007"/>
            <a:ext cx="9917094" cy="5249917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У 2013 році було обліковано 16 кримінальних правопорушень, що пов’язані з порушенням рівноправності громадян залежно від їх расової, національної належності або релігійних </a:t>
            </a:r>
            <a:r>
              <a:rPr lang="uk-UA" sz="2800" dirty="0" smtClean="0">
                <a:solidFill>
                  <a:schemeClr val="tx1"/>
                </a:solidFill>
              </a:rPr>
              <a:t>переконань.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 2014 </a:t>
            </a:r>
            <a:r>
              <a:rPr lang="uk-UA" sz="2800" dirty="0">
                <a:solidFill>
                  <a:schemeClr val="tx1"/>
                </a:solidFill>
              </a:rPr>
              <a:t>році обліковано 26 таких </a:t>
            </a:r>
            <a:r>
              <a:rPr lang="uk-UA" sz="2800" dirty="0" smtClean="0">
                <a:solidFill>
                  <a:schemeClr val="tx1"/>
                </a:solidFill>
              </a:rPr>
              <a:t>правопорушень.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dirty="0">
                <a:solidFill>
                  <a:schemeClr val="tx1"/>
                </a:solidFill>
              </a:rPr>
              <a:t>2015 році обліковано </a:t>
            </a:r>
            <a:r>
              <a:rPr lang="uk-UA" sz="2800" dirty="0" smtClean="0">
                <a:solidFill>
                  <a:schemeClr val="tx1"/>
                </a:solidFill>
              </a:rPr>
              <a:t>33 </a:t>
            </a:r>
            <a:r>
              <a:rPr lang="uk-UA" sz="2800" dirty="0">
                <a:solidFill>
                  <a:schemeClr val="tx1"/>
                </a:solidFill>
              </a:rPr>
              <a:t>таких правопорушень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 2016 </a:t>
            </a:r>
            <a:r>
              <a:rPr lang="uk-UA" sz="2800" dirty="0">
                <a:solidFill>
                  <a:schemeClr val="tx1"/>
                </a:solidFill>
              </a:rPr>
              <a:t>обліковано </a:t>
            </a:r>
            <a:r>
              <a:rPr lang="uk-UA" sz="2800" dirty="0" smtClean="0">
                <a:solidFill>
                  <a:schemeClr val="tx1"/>
                </a:solidFill>
              </a:rPr>
              <a:t>34 </a:t>
            </a:r>
            <a:r>
              <a:rPr lang="uk-UA" sz="2800" dirty="0">
                <a:solidFill>
                  <a:schemeClr val="tx1"/>
                </a:solidFill>
              </a:rPr>
              <a:t>таких </a:t>
            </a:r>
            <a:r>
              <a:rPr lang="uk-UA" sz="2800" dirty="0" smtClean="0">
                <a:solidFill>
                  <a:schemeClr val="tx1"/>
                </a:solidFill>
              </a:rPr>
              <a:t>правопорушень.</a:t>
            </a:r>
            <a:r>
              <a:rPr lang="ru-RU" sz="3200">
                <a:solidFill>
                  <a:schemeClr val="tx1"/>
                </a:solidFill>
              </a:rPr>
              <a:t> </a:t>
            </a:r>
            <a:endParaRPr lang="uk-UA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597" y="578641"/>
            <a:ext cx="8598306" cy="886638"/>
          </a:xfrm>
        </p:spPr>
        <p:txBody>
          <a:bodyPr>
            <a:noAutofit/>
          </a:bodyPr>
          <a:lstStyle/>
          <a:p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37" y="1848678"/>
            <a:ext cx="9303026" cy="50093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</a:rPr>
              <a:t>трах </a:t>
            </a:r>
            <a:r>
              <a:rPr lang="ru-RU" sz="2800" b="1" dirty="0" err="1">
                <a:solidFill>
                  <a:schemeClr val="tx1"/>
                </a:solidFill>
              </a:rPr>
              <a:t>наступних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нападів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ще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більшого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насильства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ж</a:t>
            </a:r>
            <a:r>
              <a:rPr lang="ru-RU" sz="2800" b="1" dirty="0" smtClean="0">
                <a:solidFill>
                  <a:schemeClr val="tx1"/>
                </a:solidFill>
              </a:rPr>
              <a:t>ертва </a:t>
            </a:r>
            <a:r>
              <a:rPr lang="ru-RU" sz="2800" b="1" dirty="0" err="1" smtClean="0">
                <a:solidFill>
                  <a:schemeClr val="tx1"/>
                </a:solidFill>
              </a:rPr>
              <a:t>розуміє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що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не </a:t>
            </a:r>
            <a:r>
              <a:rPr lang="ru-RU" sz="2800" b="1" dirty="0" err="1" smtClean="0">
                <a:solidFill>
                  <a:schemeClr val="tx1"/>
                </a:solidFill>
              </a:rPr>
              <a:t>визнається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частиною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суспільства</a:t>
            </a:r>
            <a:r>
              <a:rPr lang="ru-RU" sz="2800" b="1" dirty="0">
                <a:solidFill>
                  <a:schemeClr val="tx1"/>
                </a:solidFill>
              </a:rPr>
              <a:t>, в </a:t>
            </a:r>
            <a:r>
              <a:rPr lang="ru-RU" sz="2800" b="1" dirty="0" err="1">
                <a:solidFill>
                  <a:schemeClr val="tx1"/>
                </a:solidFill>
              </a:rPr>
              <a:t>якому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проживає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соби </a:t>
            </a:r>
            <a:r>
              <a:rPr lang="ru-RU" sz="2800" b="1" dirty="0" err="1" smtClean="0">
                <a:solidFill>
                  <a:schemeClr val="tx1"/>
                </a:solidFill>
              </a:rPr>
              <a:t>можуть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відчувати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надзвичайну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ізольованість</a:t>
            </a:r>
            <a:r>
              <a:rPr lang="ru-RU" sz="2800" b="1" dirty="0" smtClean="0">
                <a:solidFill>
                  <a:schemeClr val="tx1"/>
                </a:solidFill>
              </a:rPr>
              <a:t>; </a:t>
            </a:r>
          </a:p>
          <a:p>
            <a:r>
              <a:rPr lang="ru-RU" sz="2800" b="1" dirty="0" err="1" smtClean="0">
                <a:solidFill>
                  <a:schemeClr val="tx1"/>
                </a:solidFill>
              </a:rPr>
              <a:t>більший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та </a:t>
            </a:r>
            <a:r>
              <a:rPr lang="ru-RU" sz="2800" b="1" dirty="0" err="1">
                <a:solidFill>
                  <a:schemeClr val="tx1"/>
                </a:solidFill>
              </a:rPr>
              <a:t>триваліший</a:t>
            </a:r>
            <a:r>
              <a:rPr lang="ru-RU" sz="2800" b="1" dirty="0">
                <a:solidFill>
                  <a:schemeClr val="tx1"/>
                </a:solidFill>
              </a:rPr>
              <a:t> страх </a:t>
            </a:r>
            <a:r>
              <a:rPr lang="ru-RU" sz="2800" b="1" dirty="0" err="1">
                <a:solidFill>
                  <a:schemeClr val="tx1"/>
                </a:solidFill>
              </a:rPr>
              <a:t>порівняно</a:t>
            </a:r>
            <a:r>
              <a:rPr lang="ru-RU" sz="2800" b="1" dirty="0">
                <a:solidFill>
                  <a:schemeClr val="tx1"/>
                </a:solidFill>
              </a:rPr>
              <a:t> з жертвами </a:t>
            </a:r>
            <a:r>
              <a:rPr lang="ru-RU" sz="2800" b="1" dirty="0" err="1">
                <a:solidFill>
                  <a:schemeClr val="tx1"/>
                </a:solidFill>
              </a:rPr>
              <a:t>інших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злочинів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err="1">
                <a:solidFill>
                  <a:schemeClr val="tx1"/>
                </a:solidFill>
              </a:rPr>
              <a:t>м</a:t>
            </a:r>
            <a:r>
              <a:rPr lang="ru-RU" sz="2800" b="1" dirty="0" err="1" smtClean="0">
                <a:solidFill>
                  <a:schemeClr val="tx1"/>
                </a:solidFill>
              </a:rPr>
              <a:t>ожливість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вторинної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віктимізації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1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50" y="867103"/>
            <a:ext cx="9647390" cy="68233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3600" dirty="0" smtClean="0"/>
              <a:t>Американський конгресмен та суддя,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uk-UA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Коньерс</a:t>
            </a:r>
            <a:r>
              <a:rPr lang="uk-UA" sz="3600" dirty="0" smtClean="0"/>
              <a:t>, </a:t>
            </a:r>
            <a:r>
              <a:rPr lang="uk-UA" sz="3600" dirty="0"/>
              <a:t>на слуханнях Конгресу у 1985 </a:t>
            </a:r>
            <a:r>
              <a:rPr lang="uk-UA" sz="3600" dirty="0" smtClean="0"/>
              <a:t>році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 ввів у науковий обіг термін «злочин ненависті». </a:t>
            </a:r>
            <a:r>
              <a:rPr lang="uk-UA" sz="3600" dirty="0" smtClean="0"/>
              <a:t>Як </a:t>
            </a:r>
            <a:r>
              <a:rPr lang="uk-UA" sz="3600" dirty="0"/>
              <a:t>наслідок, прийнятий Конгресом США у 1990 </a:t>
            </a:r>
            <a:r>
              <a:rPr lang="uk-UA" sz="3600" dirty="0" smtClean="0"/>
              <a:t>році </a:t>
            </a:r>
            <a:r>
              <a:rPr lang="uk-UA" sz="3600" dirty="0"/>
              <a:t>«</a:t>
            </a:r>
            <a:r>
              <a:rPr lang="en-US" sz="3600"/>
              <a:t>Hate Crime Statistics Act» </a:t>
            </a:r>
            <a:r>
              <a:rPr lang="uk-UA" sz="3600"/>
              <a:t>визначив «злочин ненависті» як будь-яке насильство, що спрямовано на представників груп, об’єднаних певною ідентичністю.</a:t>
            </a:r>
            <a:endParaRPr lang="uk-UA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79" y="0"/>
            <a:ext cx="2544610" cy="25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718" y="387628"/>
            <a:ext cx="9246979" cy="820377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Заходи запобігання: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704" y="1497954"/>
            <a:ext cx="10232404" cy="5360046"/>
          </a:xfrm>
        </p:spPr>
        <p:txBody>
          <a:bodyPr>
            <a:normAutofit/>
          </a:bodyPr>
          <a:lstStyle/>
          <a:p>
            <a:r>
              <a:rPr lang="ru-RU" sz="2600" b="1" dirty="0" err="1">
                <a:solidFill>
                  <a:schemeClr val="tx1"/>
                </a:solidFill>
              </a:rPr>
              <a:t>в</a:t>
            </a:r>
            <a:r>
              <a:rPr lang="ru-RU" sz="2600" b="1" dirty="0" err="1" smtClean="0">
                <a:solidFill>
                  <a:schemeClr val="tx1"/>
                </a:solidFill>
              </a:rPr>
              <a:t>несення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змін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у </a:t>
            </a:r>
            <a:r>
              <a:rPr lang="ru-RU" sz="2600" b="1" dirty="0" err="1">
                <a:solidFill>
                  <a:schemeClr val="tx1"/>
                </a:solidFill>
              </a:rPr>
              <a:t>політику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запобігання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злочинам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ненависті</a:t>
            </a:r>
            <a:r>
              <a:rPr lang="ru-RU" sz="2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600" b="1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2600" b="1" dirty="0" smtClean="0">
                <a:solidFill>
                  <a:schemeClr val="tx1"/>
                </a:solidFill>
              </a:rPr>
              <a:t> державного органу </a:t>
            </a:r>
            <a:r>
              <a:rPr lang="ru-RU" sz="2600" b="1" dirty="0">
                <a:solidFill>
                  <a:schemeClr val="tx1"/>
                </a:solidFill>
              </a:rPr>
              <a:t>по </a:t>
            </a:r>
            <a:r>
              <a:rPr lang="ru-RU" sz="2600" b="1" dirty="0" err="1">
                <a:solidFill>
                  <a:schemeClr val="tx1"/>
                </a:solidFill>
              </a:rPr>
              <a:t>боротьбі</a:t>
            </a:r>
            <a:r>
              <a:rPr lang="ru-RU" sz="2600" b="1" dirty="0">
                <a:solidFill>
                  <a:schemeClr val="tx1"/>
                </a:solidFill>
              </a:rPr>
              <a:t> з расизмом та расовою </a:t>
            </a:r>
            <a:r>
              <a:rPr lang="ru-RU" sz="2600" b="1" dirty="0" err="1" smtClean="0">
                <a:solidFill>
                  <a:schemeClr val="tx1"/>
                </a:solidFill>
              </a:rPr>
              <a:t>дискримінацією</a:t>
            </a:r>
            <a:r>
              <a:rPr lang="ru-RU" sz="2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600" b="1" dirty="0">
                <a:solidFill>
                  <a:schemeClr val="tx1"/>
                </a:solidFill>
              </a:rPr>
              <a:t>п</a:t>
            </a:r>
            <a:r>
              <a:rPr lang="uk-UA" sz="2600" b="1" dirty="0" smtClean="0">
                <a:solidFill>
                  <a:schemeClr val="tx1"/>
                </a:solidFill>
              </a:rPr>
              <a:t>роведення навчальних програм серед правоохоронців з цього питання;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err="1" smtClean="0">
                <a:solidFill>
                  <a:schemeClr val="tx1"/>
                </a:solidFill>
              </a:rPr>
              <a:t>удосконалення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системи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повідомлень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та </a:t>
            </a:r>
            <a:r>
              <a:rPr lang="ru-RU" sz="2600" b="1" dirty="0" err="1" smtClean="0">
                <a:solidFill>
                  <a:schemeClr val="tx1"/>
                </a:solidFill>
              </a:rPr>
              <a:t>обліку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цих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злочинів</a:t>
            </a:r>
            <a:r>
              <a:rPr lang="ru-RU" sz="2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600" b="1" dirty="0" err="1">
                <a:solidFill>
                  <a:schemeClr val="tx1"/>
                </a:solidFill>
              </a:rPr>
              <a:t>координація</a:t>
            </a:r>
            <a:r>
              <a:rPr lang="ru-RU" sz="2600" b="1" dirty="0">
                <a:solidFill>
                  <a:schemeClr val="tx1"/>
                </a:solidFill>
              </a:rPr>
              <a:t> та </a:t>
            </a:r>
            <a:r>
              <a:rPr lang="ru-RU" sz="2600" b="1" dirty="0" err="1">
                <a:solidFill>
                  <a:schemeClr val="tx1"/>
                </a:solidFill>
              </a:rPr>
              <a:t>співпраця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правоохоронних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органів</a:t>
            </a:r>
            <a:r>
              <a:rPr lang="ru-RU" sz="2600" b="1" dirty="0">
                <a:solidFill>
                  <a:schemeClr val="tx1"/>
                </a:solidFill>
              </a:rPr>
              <a:t> з </a:t>
            </a:r>
            <a:r>
              <a:rPr lang="ru-RU" sz="2600" b="1" dirty="0" err="1">
                <a:solidFill>
                  <a:schemeClr val="tx1"/>
                </a:solidFill>
              </a:rPr>
              <a:t>громадськими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організаціями</a:t>
            </a:r>
            <a:r>
              <a:rPr lang="ru-RU" sz="2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600" b="1" dirty="0" err="1">
                <a:solidFill>
                  <a:schemeClr val="tx1"/>
                </a:solidFill>
              </a:rPr>
              <a:t>п</a:t>
            </a:r>
            <a:r>
              <a:rPr lang="ru-RU" sz="2600" b="1" dirty="0" err="1" smtClean="0">
                <a:solidFill>
                  <a:schemeClr val="tx1"/>
                </a:solidFill>
              </a:rPr>
              <a:t>роведення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національних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кампаній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по </a:t>
            </a:r>
            <a:r>
              <a:rPr lang="ru-RU" sz="2600" b="1" dirty="0" err="1" smtClean="0">
                <a:solidFill>
                  <a:schemeClr val="tx1"/>
                </a:solidFill>
              </a:rPr>
              <a:t>здійсненню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заходів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спрямованих</a:t>
            </a:r>
            <a:r>
              <a:rPr lang="ru-RU" sz="2600" b="1" dirty="0">
                <a:solidFill>
                  <a:schemeClr val="tx1"/>
                </a:solidFill>
              </a:rPr>
              <a:t> на </a:t>
            </a:r>
            <a:r>
              <a:rPr lang="ru-RU" sz="2600" b="1" dirty="0" err="1">
                <a:solidFill>
                  <a:schemeClr val="tx1"/>
                </a:solidFill>
              </a:rPr>
              <a:t>боротьбу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зі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злочинами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ненависті</a:t>
            </a:r>
            <a:r>
              <a:rPr lang="ru-RU" sz="2600" b="1" dirty="0">
                <a:solidFill>
                  <a:schemeClr val="tx1"/>
                </a:solidFill>
              </a:rPr>
              <a:t>.</a:t>
            </a:r>
            <a:endParaRPr lang="ru-RU" sz="2600" b="1" dirty="0" smtClean="0">
              <a:solidFill>
                <a:schemeClr val="tx1"/>
              </a:solidFill>
            </a:endParaRP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858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0" y="3636197"/>
            <a:ext cx="8313683" cy="1281112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cs typeface="Times New Roman" panose="02020603050405020304" pitchFamily="18" charset="0"/>
              </a:rPr>
              <a:t>ДЯКУЮ ЗА УВАГУ!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3000"/>
            <a:lum/>
          </a:blip>
          <a:srcRect/>
          <a:stretch>
            <a:fillRect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49" y="157655"/>
            <a:ext cx="6981496" cy="1135117"/>
          </a:xfrm>
        </p:spPr>
        <p:txBody>
          <a:bodyPr>
            <a:noAutofit/>
          </a:bodyPr>
          <a:lstStyle/>
          <a:p>
            <a:pPr>
              <a:tabLst>
                <a:tab pos="1435100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ОБСЄ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26276" y="1292772"/>
            <a:ext cx="12218276" cy="5565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600" b="1" dirty="0" smtClean="0"/>
              <a:t>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Злочини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вчинено на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ненависті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визначені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як: </a:t>
            </a:r>
          </a:p>
          <a:p>
            <a:pPr>
              <a:lnSpc>
                <a:spcPct val="170000"/>
              </a:lnSpc>
            </a:pPr>
            <a:r>
              <a:rPr lang="ru-RU" sz="2500" b="1" dirty="0"/>
              <a:t> (А) будь-</a:t>
            </a:r>
            <a:r>
              <a:rPr lang="ru-RU" sz="2500" b="1" dirty="0" err="1"/>
              <a:t>який</a:t>
            </a:r>
            <a:r>
              <a:rPr lang="ru-RU" sz="2500" b="1" dirty="0"/>
              <a:t> </a:t>
            </a:r>
            <a:r>
              <a:rPr lang="ru-RU" sz="2500" b="1" dirty="0" err="1"/>
              <a:t>злочин</a:t>
            </a:r>
            <a:r>
              <a:rPr lang="ru-RU" sz="2500" b="1" dirty="0"/>
              <a:t>, </a:t>
            </a:r>
            <a:r>
              <a:rPr lang="ru-RU" sz="2500" b="1" dirty="0" err="1"/>
              <a:t>зокрема</a:t>
            </a:r>
            <a:r>
              <a:rPr lang="ru-RU" sz="2500" b="1" dirty="0"/>
              <a:t> </a:t>
            </a:r>
            <a:r>
              <a:rPr lang="ru-RU" sz="2500" b="1" dirty="0" err="1"/>
              <a:t>проти</a:t>
            </a:r>
            <a:r>
              <a:rPr lang="ru-RU" sz="2500" b="1" dirty="0"/>
              <a:t> </a:t>
            </a:r>
            <a:r>
              <a:rPr lang="ru-RU" sz="2500" b="1" dirty="0" err="1"/>
              <a:t>життя</a:t>
            </a:r>
            <a:r>
              <a:rPr lang="ru-RU" sz="2500" b="1" dirty="0"/>
              <a:t>, </a:t>
            </a:r>
            <a:r>
              <a:rPr lang="ru-RU" sz="2500" b="1" dirty="0" err="1"/>
              <a:t>здоров'я</a:t>
            </a:r>
            <a:r>
              <a:rPr lang="ru-RU" sz="2500" b="1" dirty="0"/>
              <a:t>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приватної</a:t>
            </a:r>
            <a:r>
              <a:rPr lang="ru-RU" sz="2500" b="1" dirty="0"/>
              <a:t> </a:t>
            </a:r>
            <a:r>
              <a:rPr lang="ru-RU" sz="2500" b="1" dirty="0" err="1"/>
              <a:t>власності</a:t>
            </a:r>
            <a:r>
              <a:rPr lang="ru-RU" sz="2500" b="1" dirty="0"/>
              <a:t>, </a:t>
            </a:r>
            <a:r>
              <a:rPr lang="ru-RU" sz="2500" b="1" dirty="0" err="1"/>
              <a:t>об’єкт</a:t>
            </a:r>
            <a:r>
              <a:rPr lang="ru-RU" sz="2500" b="1" dirty="0"/>
              <a:t> </a:t>
            </a:r>
            <a:r>
              <a:rPr lang="ru-RU" sz="2500" b="1" dirty="0" err="1"/>
              <a:t>якого</a:t>
            </a:r>
            <a:r>
              <a:rPr lang="ru-RU" sz="2500" b="1" dirty="0"/>
              <a:t> </a:t>
            </a:r>
            <a:r>
              <a:rPr lang="ru-RU" sz="2500" b="1" dirty="0" err="1"/>
              <a:t>був</a:t>
            </a:r>
            <a:r>
              <a:rPr lang="ru-RU" sz="2500" b="1" dirty="0"/>
              <a:t> </a:t>
            </a:r>
            <a:r>
              <a:rPr lang="ru-RU" sz="2500" b="1" dirty="0" err="1"/>
              <a:t>обраний</a:t>
            </a:r>
            <a:r>
              <a:rPr lang="ru-RU" sz="2500" b="1" dirty="0"/>
              <a:t> через </a:t>
            </a:r>
            <a:r>
              <a:rPr lang="ru-RU" sz="2500" b="1" dirty="0" err="1"/>
              <a:t>дійсний</a:t>
            </a:r>
            <a:r>
              <a:rPr lang="ru-RU" sz="2500" b="1" dirty="0"/>
              <a:t>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уявний</a:t>
            </a:r>
            <a:r>
              <a:rPr lang="ru-RU" sz="2500" b="1" dirty="0"/>
              <a:t> </a:t>
            </a:r>
            <a:r>
              <a:rPr lang="ru-RU" sz="2500" b="1" dirty="0" err="1"/>
              <a:t>зв'язок</a:t>
            </a:r>
            <a:r>
              <a:rPr lang="ru-RU" sz="2500" b="1" dirty="0"/>
              <a:t> </a:t>
            </a:r>
            <a:r>
              <a:rPr lang="ru-RU" sz="2500" b="1" dirty="0" err="1"/>
              <a:t>потерпілого</a:t>
            </a:r>
            <a:r>
              <a:rPr lang="ru-RU" sz="2500" b="1" dirty="0"/>
              <a:t> з </a:t>
            </a:r>
            <a:r>
              <a:rPr lang="ru-RU" sz="2500" b="1" dirty="0" err="1"/>
              <a:t>групою</a:t>
            </a:r>
            <a:r>
              <a:rPr lang="ru-RU" sz="2500" b="1" dirty="0"/>
              <a:t>, </a:t>
            </a:r>
            <a:r>
              <a:rPr lang="ru-RU" sz="2500" b="1" dirty="0" err="1"/>
              <a:t>що</a:t>
            </a:r>
            <a:r>
              <a:rPr lang="ru-RU" sz="2500" b="1" dirty="0"/>
              <a:t> </a:t>
            </a:r>
            <a:r>
              <a:rPr lang="ru-RU" sz="2500" b="1" dirty="0" err="1"/>
              <a:t>характеризується</a:t>
            </a:r>
            <a:r>
              <a:rPr lang="ru-RU" sz="2500" b="1" dirty="0"/>
              <a:t> </a:t>
            </a:r>
            <a:r>
              <a:rPr lang="ru-RU" sz="2500" b="1" dirty="0" err="1"/>
              <a:t>спільними</a:t>
            </a:r>
            <a:r>
              <a:rPr lang="ru-RU" sz="2500" b="1" dirty="0"/>
              <a:t> </a:t>
            </a:r>
            <a:r>
              <a:rPr lang="ru-RU" sz="2500" b="1" dirty="0" err="1"/>
              <a:t>ознаками</a:t>
            </a:r>
            <a:r>
              <a:rPr lang="ru-RU" sz="2500" b="1" dirty="0"/>
              <a:t> </a:t>
            </a:r>
            <a:r>
              <a:rPr lang="ru-RU" sz="2500" b="1" dirty="0" err="1"/>
              <a:t>ідентичності</a:t>
            </a:r>
            <a:r>
              <a:rPr lang="ru-RU" sz="2500" b="1" dirty="0"/>
              <a:t>, </a:t>
            </a:r>
            <a:r>
              <a:rPr lang="ru-RU" sz="2500" b="1" dirty="0" err="1"/>
              <a:t>які</a:t>
            </a:r>
            <a:r>
              <a:rPr lang="ru-RU" sz="2500" b="1" dirty="0"/>
              <a:t> </a:t>
            </a:r>
            <a:r>
              <a:rPr lang="ru-RU" sz="2500" b="1" dirty="0" err="1"/>
              <a:t>перелічені</a:t>
            </a:r>
            <a:r>
              <a:rPr lang="ru-RU" sz="2500" b="1" dirty="0"/>
              <a:t> у </a:t>
            </a:r>
            <a:r>
              <a:rPr lang="ru-RU" sz="2500" b="1" dirty="0" err="1"/>
              <a:t>частині</a:t>
            </a:r>
            <a:r>
              <a:rPr lang="ru-RU" sz="2500" b="1" dirty="0"/>
              <a:t> (Б); </a:t>
            </a:r>
          </a:p>
          <a:p>
            <a:pPr>
              <a:lnSpc>
                <a:spcPct val="170000"/>
              </a:lnSpc>
            </a:pPr>
            <a:r>
              <a:rPr lang="ru-RU" sz="2500" b="1" dirty="0"/>
              <a:t>(Б) </a:t>
            </a:r>
            <a:r>
              <a:rPr lang="ru-RU" sz="2500" b="1" dirty="0" err="1"/>
              <a:t>група</a:t>
            </a:r>
            <a:r>
              <a:rPr lang="ru-RU" sz="2500" b="1" dirty="0"/>
              <a:t> </a:t>
            </a:r>
            <a:r>
              <a:rPr lang="ru-RU" sz="2500" b="1" dirty="0" err="1"/>
              <a:t>може</a:t>
            </a:r>
            <a:r>
              <a:rPr lang="ru-RU" sz="2500" b="1" dirty="0"/>
              <a:t> </a:t>
            </a:r>
            <a:r>
              <a:rPr lang="ru-RU" sz="2500" b="1" dirty="0" err="1"/>
              <a:t>мати</a:t>
            </a:r>
            <a:r>
              <a:rPr lang="ru-RU" sz="2500" b="1" dirty="0"/>
              <a:t> </a:t>
            </a:r>
            <a:r>
              <a:rPr lang="ru-RU" sz="2500" b="1" dirty="0" err="1"/>
              <a:t>такі</a:t>
            </a:r>
            <a:r>
              <a:rPr lang="ru-RU" sz="2500" b="1" dirty="0"/>
              <a:t> </a:t>
            </a:r>
            <a:r>
              <a:rPr lang="ru-RU" sz="2500" b="1" dirty="0" err="1"/>
              <a:t>спільні</a:t>
            </a:r>
            <a:r>
              <a:rPr lang="ru-RU" sz="2500" b="1" dirty="0"/>
              <a:t> </a:t>
            </a:r>
            <a:r>
              <a:rPr lang="ru-RU" sz="2500" b="1" dirty="0" err="1"/>
              <a:t>ознаки</a:t>
            </a:r>
            <a:r>
              <a:rPr lang="ru-RU" sz="2500" b="1" dirty="0"/>
              <a:t>: </a:t>
            </a:r>
            <a:r>
              <a:rPr lang="ru-RU" sz="2500" b="1" dirty="0" err="1"/>
              <a:t>існуюча</a:t>
            </a:r>
            <a:r>
              <a:rPr lang="ru-RU" sz="2500" b="1" dirty="0"/>
              <a:t>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уявна</a:t>
            </a:r>
            <a:r>
              <a:rPr lang="ru-RU" sz="2500" b="1" dirty="0"/>
              <a:t> раса, </a:t>
            </a:r>
            <a:r>
              <a:rPr lang="ru-RU" sz="2500" b="1" dirty="0" err="1"/>
              <a:t>національне</a:t>
            </a:r>
            <a:r>
              <a:rPr lang="ru-RU" sz="2500" b="1" dirty="0"/>
              <a:t>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етнічне</a:t>
            </a:r>
            <a:r>
              <a:rPr lang="ru-RU" sz="2500" b="1" dirty="0"/>
              <a:t> </a:t>
            </a:r>
            <a:r>
              <a:rPr lang="ru-RU" sz="2500" b="1" dirty="0" err="1"/>
              <a:t>походження</a:t>
            </a:r>
            <a:r>
              <a:rPr lang="ru-RU" sz="2500" b="1" dirty="0"/>
              <a:t>, </a:t>
            </a:r>
            <a:r>
              <a:rPr lang="ru-RU" sz="2500" b="1" dirty="0" err="1"/>
              <a:t>мова</a:t>
            </a:r>
            <a:r>
              <a:rPr lang="ru-RU" sz="2500" b="1" dirty="0"/>
              <a:t>, </a:t>
            </a:r>
            <a:r>
              <a:rPr lang="ru-RU" sz="2500" b="1" dirty="0" err="1"/>
              <a:t>колір</a:t>
            </a:r>
            <a:r>
              <a:rPr lang="ru-RU" sz="2500" b="1" dirty="0"/>
              <a:t> </a:t>
            </a:r>
            <a:r>
              <a:rPr lang="ru-RU" sz="2500" b="1" dirty="0" err="1"/>
              <a:t>шкіри</a:t>
            </a:r>
            <a:r>
              <a:rPr lang="ru-RU" sz="2500" b="1" dirty="0"/>
              <a:t>, </a:t>
            </a:r>
            <a:r>
              <a:rPr lang="ru-RU" sz="2500" b="1" dirty="0" err="1"/>
              <a:t>релігія</a:t>
            </a:r>
            <a:r>
              <a:rPr lang="ru-RU" sz="2500" b="1" dirty="0"/>
              <a:t>, стать, </a:t>
            </a:r>
            <a:r>
              <a:rPr lang="ru-RU" sz="2500" b="1" dirty="0" err="1"/>
              <a:t>вік</a:t>
            </a:r>
            <a:r>
              <a:rPr lang="ru-RU" sz="2500" b="1" dirty="0"/>
              <a:t>, </a:t>
            </a:r>
            <a:r>
              <a:rPr lang="ru-RU" sz="2500" b="1" dirty="0" err="1"/>
              <a:t>психічні</a:t>
            </a:r>
            <a:r>
              <a:rPr lang="ru-RU" sz="2500" b="1" dirty="0"/>
              <a:t> </a:t>
            </a:r>
            <a:r>
              <a:rPr lang="ru-RU" sz="2500" b="1" dirty="0" err="1"/>
              <a:t>або</a:t>
            </a:r>
            <a:r>
              <a:rPr lang="ru-RU" sz="2500" b="1" dirty="0"/>
              <a:t> </a:t>
            </a:r>
            <a:r>
              <a:rPr lang="ru-RU" sz="2500" b="1" dirty="0" err="1"/>
              <a:t>фізичні</a:t>
            </a:r>
            <a:r>
              <a:rPr lang="ru-RU" sz="2500" b="1" dirty="0"/>
              <a:t> </a:t>
            </a:r>
            <a:r>
              <a:rPr lang="ru-RU" sz="2500" b="1" dirty="0" err="1"/>
              <a:t>особливості</a:t>
            </a:r>
            <a:r>
              <a:rPr lang="ru-RU" sz="2500" b="1" dirty="0"/>
              <a:t>, сексуальна </a:t>
            </a:r>
            <a:r>
              <a:rPr lang="ru-RU" sz="2500" b="1" dirty="0" err="1"/>
              <a:t>орієнтація</a:t>
            </a:r>
            <a:r>
              <a:rPr lang="ru-RU" sz="2500" b="1" dirty="0"/>
              <a:t>, </a:t>
            </a:r>
            <a:r>
              <a:rPr lang="ru-RU" sz="2500" b="1" dirty="0" err="1"/>
              <a:t>або</a:t>
            </a:r>
            <a:r>
              <a:rPr lang="ru-RU" sz="2500" b="1" dirty="0"/>
              <a:t> будь-</a:t>
            </a:r>
            <a:r>
              <a:rPr lang="ru-RU" sz="2500" b="1" dirty="0" err="1"/>
              <a:t>який</a:t>
            </a:r>
            <a:r>
              <a:rPr lang="ru-RU" sz="2500" b="1" dirty="0"/>
              <a:t> </a:t>
            </a:r>
            <a:r>
              <a:rPr lang="ru-RU" sz="2500" b="1" dirty="0" err="1"/>
              <a:t>інший</a:t>
            </a:r>
            <a:r>
              <a:rPr lang="ru-RU" sz="2500" b="1" dirty="0"/>
              <a:t> </a:t>
            </a:r>
            <a:r>
              <a:rPr lang="ru-RU" sz="2500" b="1" dirty="0" err="1"/>
              <a:t>аналогічний</a:t>
            </a:r>
            <a:r>
              <a:rPr lang="ru-RU" sz="2500" b="1" dirty="0"/>
              <a:t> фактор».</a:t>
            </a:r>
          </a:p>
          <a:p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31892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92812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453"/>
            <a:ext cx="4409568" cy="1419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2597" y="1292772"/>
            <a:ext cx="72363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900" dirty="0"/>
              <a:t>Стаття 24: «Громадяни мають рівні конституційні права і свободи та є рівними перед законом. Не може бути привілеїв чи обмежень за ознаками раси, кольору шкіри, політичних, релігійних та інших переконань, статі, етнічного та соціального походження, майнового стану, місця проживання, за </a:t>
            </a:r>
            <a:r>
              <a:rPr lang="uk-UA" sz="2900" dirty="0" err="1"/>
              <a:t>мовними</a:t>
            </a:r>
            <a:r>
              <a:rPr lang="uk-UA" sz="2900" dirty="0"/>
              <a:t> або іншими ознаками. Рівність прав жінки і чоловіка забезпечується» 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3534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1000"/>
            <a:lum/>
          </a:blip>
          <a:srcRect/>
          <a:stretch>
            <a:fillRect l="-3000" t="-7000" r="-3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smtClean="0"/>
              <a:t/>
            </a:r>
            <a:br>
              <a:rPr lang="ru-RU" b="1" smtClean="0"/>
            </a:br>
            <a:r>
              <a:rPr lang="ru-RU" b="1"/>
              <a:t/>
            </a:r>
            <a:br>
              <a:rPr lang="ru-RU" b="1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/>
              <a:t/>
            </a:r>
            <a:br>
              <a:rPr lang="ru-RU" b="1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/>
              <a:t/>
            </a:r>
            <a:br>
              <a:rPr lang="ru-RU" b="1"/>
            </a:br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1110767"/>
              </p:ext>
            </p:extLst>
          </p:nvPr>
        </p:nvGraphicFramePr>
        <p:xfrm>
          <a:off x="0" y="3490237"/>
          <a:ext cx="12192001" cy="336776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5400000" algn="ctr" rotWithShape="0">
                    <a:srgbClr val="000000">
                      <a:alpha val="84000"/>
                    </a:srgbClr>
                  </a:outerShdw>
                </a:effectLst>
                <a:tableStyleId>{5C22544A-7EE6-4342-B048-85BDC9FD1C3A}</a:tableStyleId>
              </a:tblPr>
              <a:tblGrid>
                <a:gridCol w="1876457"/>
                <a:gridCol w="2035478"/>
                <a:gridCol w="2078962"/>
                <a:gridCol w="1864779"/>
                <a:gridCol w="2274010"/>
                <a:gridCol w="2062315"/>
              </a:tblGrid>
              <a:tr h="3367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dirty="0" err="1" smtClean="0"/>
                        <a:t>Стаття</a:t>
                      </a:r>
                      <a:r>
                        <a:rPr lang="ru-RU" sz="2800" b="1" i="0" u="none" dirty="0" smtClean="0"/>
                        <a:t> 2: 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b="1" i="0" u="none" dirty="0" smtClean="0"/>
                        <a:t>Право на </a:t>
                      </a:r>
                      <a:r>
                        <a:rPr lang="ru-RU" sz="2800" b="1" i="0" u="none" dirty="0" err="1" smtClean="0"/>
                        <a:t>життя</a:t>
                      </a:r>
                      <a:endParaRPr lang="uk-UA" sz="2800" b="1" dirty="0" smtClean="0"/>
                    </a:p>
                    <a:p>
                      <a:pPr algn="l"/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Стаття 3:</a:t>
                      </a:r>
                      <a:r>
                        <a:rPr lang="uk-UA" sz="28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800" dirty="0" smtClean="0"/>
                        <a:t/>
                      </a:r>
                      <a:br>
                        <a:rPr lang="uk-UA" sz="2800" dirty="0" smtClean="0"/>
                      </a:br>
                      <a:r>
                        <a:rPr lang="uk-UA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Заборона катування</a:t>
                      </a:r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Стаття</a:t>
                      </a: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5: 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на свободу та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особисту</a:t>
                      </a: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недотор-канність</a:t>
                      </a:r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Стаття</a:t>
                      </a: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9: 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Свобода думки,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совісті</a:t>
                      </a: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релігії</a:t>
                      </a:r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Стаття</a:t>
                      </a: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10: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Свобода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вираження</a:t>
                      </a:r>
                      <a:r>
                        <a:rPr lang="ru-RU" sz="28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поглядів</a:t>
                      </a:r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Стаття 14: </a:t>
                      </a:r>
                      <a:r>
                        <a:rPr lang="uk-UA" sz="2800" dirty="0" smtClean="0"/>
                        <a:t/>
                      </a:r>
                      <a:br>
                        <a:rPr lang="uk-UA" sz="2800" dirty="0" smtClean="0"/>
                      </a:br>
                      <a:r>
                        <a:rPr lang="uk-UA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Заборона </a:t>
                      </a:r>
                      <a:r>
                        <a:rPr lang="uk-UA" sz="2800" b="1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дискримі</a:t>
                      </a:r>
                      <a:r>
                        <a:rPr lang="uk-UA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-нації</a:t>
                      </a:r>
                      <a:endParaRPr lang="uk-UA" sz="2800" dirty="0"/>
                    </a:p>
                  </a:txBody>
                  <a:tcPr marL="80331" marR="80331">
                    <a:solidFill>
                      <a:srgbClr val="2A99E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57975" y="704427"/>
            <a:ext cx="6876050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Конвенція про захист прав 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 і основоположних 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 </a:t>
            </a: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2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5574"/>
            <a:ext cx="11105710" cy="57701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Trebuchet MS" panose="020B0603020202020204" pitchFamily="34" charset="0"/>
              <a:buChar char="●"/>
            </a:pPr>
            <a:r>
              <a:rPr lang="ru-RU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с</a:t>
            </a:r>
            <a:r>
              <a:rPr lang="ru-RU" sz="31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таття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 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67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Кримінального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Кодексу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України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–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перелік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обтяжуючих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обставин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при </a:t>
            </a:r>
            <a:r>
              <a:rPr lang="ru-RU" sz="3100" b="1" dirty="0" err="1" smtClean="0">
                <a:solidFill>
                  <a:srgbClr val="000000"/>
                </a:solidFill>
                <a:ea typeface="Arial"/>
              </a:rPr>
              <a:t>вчиненні</a:t>
            </a:r>
            <a:r>
              <a:rPr lang="ru-RU" sz="3100" b="1" dirty="0" smtClean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кримінального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 smtClean="0">
                <a:solidFill>
                  <a:srgbClr val="000000"/>
                </a:solidFill>
                <a:ea typeface="Arial"/>
              </a:rPr>
              <a:t>злочину</a:t>
            </a:r>
            <a:r>
              <a:rPr lang="ru-RU" sz="3100" b="1" dirty="0" smtClean="0">
                <a:solidFill>
                  <a:srgbClr val="000000"/>
                </a:solidFill>
                <a:ea typeface="Arial"/>
              </a:rPr>
              <a:t>;</a:t>
            </a:r>
          </a:p>
          <a:p>
            <a:pPr>
              <a:lnSpc>
                <a:spcPct val="150000"/>
              </a:lnSpc>
              <a:buFont typeface="Trebuchet MS" panose="020B0603020202020204" pitchFamily="34" charset="0"/>
              <a:buChar char="●"/>
            </a:pPr>
            <a:r>
              <a:rPr lang="ru-RU" sz="31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стаття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 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161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Кримінального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Кодексу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України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не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дає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окремого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визначення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злочину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 smtClean="0">
                <a:solidFill>
                  <a:srgbClr val="000000"/>
                </a:solidFill>
                <a:ea typeface="Arial"/>
              </a:rPr>
              <a:t>вчиненого</a:t>
            </a:r>
            <a:r>
              <a:rPr lang="ru-RU" sz="3100" b="1" dirty="0" smtClean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на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ґрунті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ненависті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, але </a:t>
            </a:r>
            <a:r>
              <a:rPr lang="ru-RU" sz="31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статті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 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115, 121, 122, 126, 127 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та 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129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містять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формулювання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«з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мотивів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расової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національної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чи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релігійної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i="1" dirty="0" err="1">
                <a:solidFill>
                  <a:srgbClr val="000000"/>
                </a:solidFill>
                <a:ea typeface="Arial"/>
              </a:rPr>
              <a:t>нетерпимості</a:t>
            </a:r>
            <a:r>
              <a:rPr lang="ru-RU" sz="3100" b="1" i="1" dirty="0">
                <a:solidFill>
                  <a:srgbClr val="000000"/>
                </a:solidFill>
                <a:ea typeface="Arial"/>
              </a:rPr>
              <a:t>» 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в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якості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a typeface="Arial"/>
              </a:rPr>
              <a:t>кваліфікуючої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3100" b="1" dirty="0" err="1" smtClean="0">
                <a:solidFill>
                  <a:srgbClr val="000000"/>
                </a:solidFill>
                <a:ea typeface="Arial"/>
              </a:rPr>
              <a:t>ознаки</a:t>
            </a:r>
            <a:r>
              <a:rPr lang="ru-RU" sz="3100" b="1" dirty="0">
                <a:solidFill>
                  <a:srgbClr val="000000"/>
                </a:solidFill>
                <a:ea typeface="Arial"/>
              </a:rPr>
              <a:t>.</a:t>
            </a:r>
            <a:endParaRPr lang="ru-RU" sz="3100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3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81" y="693683"/>
            <a:ext cx="6810716" cy="64638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СТАТТІ 161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КРИМІНАЛЬНОГО КОДЕКСУ УКРАЇНИ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381" y="2380821"/>
            <a:ext cx="9404130" cy="4161869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>
                <a:solidFill>
                  <a:srgbClr val="000000"/>
                </a:solidFill>
                <a:ea typeface="Arial"/>
              </a:rPr>
              <a:t>« 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Умисні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дії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спрямовані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на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розпалювання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національної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расової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чи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релігійної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ворожнечі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та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ненависті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на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приниження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національної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честі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та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гідності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або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образа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почуттів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громадян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у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зв'язку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з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їхніми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релігійними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переконаннями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також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пряме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чи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непряме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обмеження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прав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або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встановлення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прямих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чи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непрямих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привілеїв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громадян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за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ознаками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раси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кольору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шкіри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політичних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релігійних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та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інших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переконань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статі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інвалідності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етнічного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та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соціального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походження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майнового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стану,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місця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проживання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, за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мовними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або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іншими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ea typeface="Arial"/>
              </a:rPr>
              <a:t>ознаками</a:t>
            </a:r>
            <a:r>
              <a:rPr lang="ru-RU" sz="2500" b="1" dirty="0">
                <a:solidFill>
                  <a:srgbClr val="000000"/>
                </a:solidFill>
                <a:ea typeface="Arial"/>
              </a:rPr>
              <a:t>…»</a:t>
            </a:r>
            <a:endParaRPr lang="ru-RU" sz="25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60" y="2363952"/>
            <a:ext cx="5234154" cy="263327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1)ДІЯННЯ</a:t>
            </a:r>
            <a:r>
              <a:rPr lang="ru-RU" sz="3100" dirty="0" smtClean="0">
                <a:solidFill>
                  <a:schemeClr val="tx1"/>
                </a:solidFill>
              </a:rPr>
              <a:t> , </a:t>
            </a:r>
            <a:r>
              <a:rPr lang="ru-RU" sz="3100" dirty="0" err="1" smtClean="0">
                <a:solidFill>
                  <a:schemeClr val="tx1"/>
                </a:solidFill>
              </a:rPr>
              <a:t>що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становить </a:t>
            </a:r>
            <a:r>
              <a:rPr lang="ru-RU" sz="3100" dirty="0" err="1">
                <a:solidFill>
                  <a:schemeClr val="tx1"/>
                </a:solidFill>
              </a:rPr>
              <a:t>правопорушення</a:t>
            </a:r>
            <a:r>
              <a:rPr lang="ru-RU" sz="3100" dirty="0">
                <a:solidFill>
                  <a:schemeClr val="tx1"/>
                </a:solidFill>
              </a:rPr>
              <a:t>, </a:t>
            </a:r>
            <a:r>
              <a:rPr lang="ru-RU" sz="3100" dirty="0" err="1">
                <a:solidFill>
                  <a:schemeClr val="tx1"/>
                </a:solidFill>
              </a:rPr>
              <a:t>передбачене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err="1">
                <a:solidFill>
                  <a:schemeClr val="tx1"/>
                </a:solidFill>
              </a:rPr>
              <a:t>чинним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err="1">
                <a:solidFill>
                  <a:schemeClr val="tx1"/>
                </a:solidFill>
              </a:rPr>
              <a:t>кримінальним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законодавством</a:t>
            </a:r>
            <a:r>
              <a:rPr lang="uk-UA" sz="3100" b="1" dirty="0" smtClean="0">
                <a:solidFill>
                  <a:schemeClr val="tx1"/>
                </a:solidFill>
              </a:rPr>
              <a:t>, </a:t>
            </a:r>
            <a:r>
              <a:rPr lang="en-US" sz="3100" b="1" smtClean="0">
                <a:solidFill>
                  <a:schemeClr val="tx1"/>
                </a:solidFill>
              </a:rPr>
              <a:t/>
            </a:r>
            <a:br>
              <a:rPr lang="en-US" sz="3100" b="1" smtClean="0">
                <a:solidFill>
                  <a:schemeClr val="tx1"/>
                </a:solidFill>
              </a:rPr>
            </a:br>
            <a:r>
              <a:rPr lang="en-US" sz="3100" b="1" smtClean="0">
                <a:solidFill>
                  <a:schemeClr val="tx1"/>
                </a:solidFill>
              </a:rPr>
              <a:t/>
            </a:r>
            <a:br>
              <a:rPr lang="en-US" sz="3100" b="1" smtClean="0">
                <a:solidFill>
                  <a:schemeClr val="tx1"/>
                </a:solidFill>
              </a:rPr>
            </a:br>
            <a:r>
              <a:rPr lang="uk-UA" sz="3100" b="1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100" b="1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ru-RU" sz="3100" b="1" smtClean="0">
                <a:solidFill>
                  <a:schemeClr val="tx1"/>
                </a:solidFill>
                <a:sym typeface="Wingdings" panose="05000000000000000000" pitchFamily="2" charset="2"/>
              </a:rPr>
              <a:t>Б</a:t>
            </a:r>
            <a:r>
              <a:rPr lang="uk-UA" sz="3100" b="1" smtClean="0">
                <a:solidFill>
                  <a:schemeClr val="tx1"/>
                </a:solidFill>
                <a:sym typeface="Wingdings" panose="05000000000000000000" pitchFamily="2" charset="2"/>
              </a:rPr>
              <a:t>АЗОВИЙ ЗЛОЧИН</a:t>
            </a:r>
            <a:r>
              <a:rPr lang="en-US" sz="3100" b="1" smtClean="0">
                <a:solidFill>
                  <a:schemeClr val="tx1"/>
                </a:solidFill>
                <a:sym typeface="Wingdings" panose="05000000000000000000" pitchFamily="2" charset="2"/>
              </a:rPr>
              <a:t>;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/>
              <a:t/>
            </a:r>
            <a:br>
              <a:rPr lang="ru-RU" b="1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416" y="3578772"/>
            <a:ext cx="2917473" cy="2594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649" y="220665"/>
            <a:ext cx="7240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</a:t>
            </a:r>
            <a:r>
              <a:rPr lang="ru-RU" sz="4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</a:t>
            </a:r>
            <a:r>
              <a:rPr lang="ru-RU" sz="4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ненависті</a:t>
            </a:r>
            <a:r>
              <a:rPr lang="ru-RU" sz="4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4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4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sz="400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00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язкових </a:t>
            </a:r>
            <a:r>
              <a:rPr lang="ru-RU" sz="400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елементів:</a:t>
            </a:r>
            <a:endParaRPr lang="uk-UA" sz="400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88" y="3056292"/>
            <a:ext cx="3907292" cy="2607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6871" y="2600435"/>
            <a:ext cx="416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2)МОТИВУ НЕНАВИСТІ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984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13" y="204951"/>
            <a:ext cx="5636675" cy="11921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«ЗЛОЧИНИ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НЕНАВИСТІ» МОЖНА ПОДІЛИТИ НА 2 ГРУПИ: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13" y="2028954"/>
            <a:ext cx="8915400" cy="44822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Першу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складають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міжнародні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злочини</a:t>
            </a:r>
            <a:r>
              <a:rPr lang="ru-RU" sz="2700" b="1" dirty="0">
                <a:solidFill>
                  <a:schemeClr val="tx1"/>
                </a:solidFill>
              </a:rPr>
              <a:t>, </a:t>
            </a:r>
            <a:r>
              <a:rPr lang="ru-RU" sz="2700" b="1" dirty="0" err="1">
                <a:solidFill>
                  <a:schemeClr val="tx1"/>
                </a:solidFill>
              </a:rPr>
              <a:t>вчинені</a:t>
            </a:r>
            <a:r>
              <a:rPr lang="ru-RU" sz="2700" b="1" dirty="0">
                <a:solidFill>
                  <a:schemeClr val="tx1"/>
                </a:solidFill>
              </a:rPr>
              <a:t> на </a:t>
            </a:r>
            <a:r>
              <a:rPr lang="ru-RU" sz="2700" b="1" dirty="0" err="1">
                <a:solidFill>
                  <a:schemeClr val="tx1"/>
                </a:solidFill>
              </a:rPr>
              <a:t>ґрунті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ненависті</a:t>
            </a:r>
            <a:r>
              <a:rPr lang="ru-RU" sz="2700" b="1" dirty="0">
                <a:solidFill>
                  <a:schemeClr val="tx1"/>
                </a:solidFill>
              </a:rPr>
              <a:t>  - геноцид, </a:t>
            </a:r>
            <a:r>
              <a:rPr lang="ru-RU" sz="2700" b="1" dirty="0" err="1">
                <a:solidFill>
                  <a:schemeClr val="tx1"/>
                </a:solidFill>
              </a:rPr>
              <a:t>апартеїд</a:t>
            </a:r>
            <a:r>
              <a:rPr lang="ru-RU" sz="2700" b="1" dirty="0">
                <a:solidFill>
                  <a:schemeClr val="tx1"/>
                </a:solidFill>
              </a:rPr>
              <a:t>, </a:t>
            </a:r>
            <a:r>
              <a:rPr lang="ru-RU" sz="2700" b="1" dirty="0" err="1">
                <a:solidFill>
                  <a:schemeClr val="tx1"/>
                </a:solidFill>
              </a:rPr>
              <a:t>расова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дискримінація</a:t>
            </a:r>
            <a:r>
              <a:rPr lang="ru-RU" sz="2700" b="1" dirty="0">
                <a:solidFill>
                  <a:schemeClr val="tx1"/>
                </a:solidFill>
              </a:rPr>
              <a:t>, рабство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відносять</a:t>
            </a:r>
            <a:r>
              <a:rPr lang="ru-RU" sz="2700" b="1" dirty="0">
                <a:solidFill>
                  <a:schemeClr val="tx1"/>
                </a:solidFill>
              </a:rPr>
              <a:t> будь-</a:t>
            </a:r>
            <a:r>
              <a:rPr lang="ru-RU" sz="2700" b="1" dirty="0" err="1">
                <a:solidFill>
                  <a:schemeClr val="tx1"/>
                </a:solidFill>
              </a:rPr>
              <a:t>які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злочини</a:t>
            </a:r>
            <a:r>
              <a:rPr lang="ru-RU" sz="2700" b="1" dirty="0">
                <a:solidFill>
                  <a:schemeClr val="tx1"/>
                </a:solidFill>
              </a:rPr>
              <a:t> за </a:t>
            </a:r>
            <a:r>
              <a:rPr lang="ru-RU" sz="2700" b="1" dirty="0" err="1">
                <a:solidFill>
                  <a:schemeClr val="tx1"/>
                </a:solidFill>
              </a:rPr>
              <a:t>національним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кримінальним</a:t>
            </a:r>
            <a:r>
              <a:rPr lang="ru-RU" sz="2700" b="1" dirty="0">
                <a:solidFill>
                  <a:schemeClr val="tx1"/>
                </a:solidFill>
              </a:rPr>
              <a:t> правом, </a:t>
            </a:r>
            <a:r>
              <a:rPr lang="ru-RU" sz="2700" b="1" dirty="0" err="1">
                <a:solidFill>
                  <a:schemeClr val="tx1"/>
                </a:solidFill>
              </a:rPr>
              <a:t>суб'єктивна</a:t>
            </a:r>
            <a:r>
              <a:rPr lang="ru-RU" sz="2700" b="1" dirty="0">
                <a:solidFill>
                  <a:schemeClr val="tx1"/>
                </a:solidFill>
              </a:rPr>
              <a:t> сторона </a:t>
            </a:r>
            <a:r>
              <a:rPr lang="ru-RU" sz="2700" b="1" dirty="0" err="1">
                <a:solidFill>
                  <a:schemeClr val="tx1"/>
                </a:solidFill>
              </a:rPr>
              <a:t>яких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характеризується</a:t>
            </a:r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err="1">
                <a:solidFill>
                  <a:schemeClr val="tx1"/>
                </a:solidFill>
              </a:rPr>
              <a:t>наявністю</a:t>
            </a:r>
            <a:r>
              <a:rPr lang="ru-RU" sz="2700" b="1" dirty="0">
                <a:solidFill>
                  <a:schemeClr val="tx1"/>
                </a:solidFill>
              </a:rPr>
              <a:t> мотиву </a:t>
            </a:r>
            <a:r>
              <a:rPr lang="ru-RU" sz="2700" b="1" dirty="0" err="1" smtClean="0">
                <a:solidFill>
                  <a:schemeClr val="tx1"/>
                </a:solidFill>
              </a:rPr>
              <a:t>ненависті</a:t>
            </a:r>
            <a:r>
              <a:rPr lang="ru-RU" sz="2700" b="1" smtClean="0">
                <a:solidFill>
                  <a:schemeClr val="tx1"/>
                </a:solidFill>
              </a:rPr>
              <a:t>. </a:t>
            </a:r>
            <a:r>
              <a:rPr lang="ru-RU" sz="2700" b="1" dirty="0" err="1" smtClean="0">
                <a:solidFill>
                  <a:schemeClr val="tx1"/>
                </a:solidFill>
              </a:rPr>
              <a:t>Основні</a:t>
            </a:r>
            <a:r>
              <a:rPr lang="ru-RU" sz="2700" b="1" dirty="0" smtClean="0">
                <a:solidFill>
                  <a:schemeClr val="tx1"/>
                </a:solidFill>
              </a:rPr>
              <a:t> з них: </a:t>
            </a:r>
            <a:r>
              <a:rPr lang="uk-UA" sz="2700" b="1" smtClean="0">
                <a:solidFill>
                  <a:schemeClr val="tx1"/>
                </a:solidFill>
              </a:rPr>
              <a:t>вбивство; насилля; шкода </a:t>
            </a:r>
            <a:r>
              <a:rPr lang="uk-UA" sz="2700" b="1" dirty="0" smtClean="0">
                <a:solidFill>
                  <a:schemeClr val="tx1"/>
                </a:solidFill>
              </a:rPr>
              <a:t>майну</a:t>
            </a:r>
            <a:r>
              <a:rPr lang="uk-UA" sz="2700" b="1" smtClean="0">
                <a:solidFill>
                  <a:schemeClr val="tx1"/>
                </a:solidFill>
              </a:rPr>
              <a:t>; вандалізм; погрози; заклики </a:t>
            </a:r>
            <a:r>
              <a:rPr lang="uk-UA" sz="2700" b="1" dirty="0" smtClean="0">
                <a:solidFill>
                  <a:schemeClr val="tx1"/>
                </a:solidFill>
              </a:rPr>
              <a:t>до </a:t>
            </a:r>
            <a:r>
              <a:rPr lang="uk-UA" sz="2700" b="1" smtClean="0">
                <a:solidFill>
                  <a:schemeClr val="tx1"/>
                </a:solidFill>
              </a:rPr>
              <a:t>вчинення злочинів; домагання тощо.</a:t>
            </a:r>
            <a:endParaRPr lang="ru-RU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</TotalTime>
  <Words>909</Words>
  <Application>Microsoft Office PowerPoint</Application>
  <PresentationFormat>Широкоэкранный</PresentationFormat>
  <Paragraphs>82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  ВІКТИМОЛОГІЧНА ХАРАКТЕРИСТИКА ЗЛОЧИНІВ НА ҐРУНТІ НЕНАВИСТІ</vt:lpstr>
      <vt:lpstr>Презентация PowerPoint</vt:lpstr>
      <vt:lpstr>ВИЗНАЧЕННЯ ОБСЄ:</vt:lpstr>
      <vt:lpstr>Презентация PowerPoint</vt:lpstr>
      <vt:lpstr>      </vt:lpstr>
      <vt:lpstr>Презентация PowerPoint</vt:lpstr>
      <vt:lpstr>ЧАСТИНА 1 СТАТТІ 161 КРИМІНАЛЬНОГО КОДЕКСУ УКРАЇНИ</vt:lpstr>
      <vt:lpstr>1)ДІЯННЯ , що становить правопорушення, передбачене чинним кримінальним законодавством,    БАЗОВИЙ ЗЛОЧИН;  </vt:lpstr>
      <vt:lpstr>«ЗЛОЧИНИ НЕНАВИСТІ» МОЖНА ПОДІЛИТИ НА 2 ГРУПИ: </vt:lpstr>
      <vt:lpstr>МОТИВ:  </vt:lpstr>
      <vt:lpstr>Зовнішні чинники, на які реагують нападники, обираючи жертву:</vt:lpstr>
      <vt:lpstr>    В Україні жертвами злочинів ненависті    передусім стають:  - роми;   - кримські татари;  - євреї;   - вихідці з країн Африки, Азії, Кавказу;  - ЛГБТ-спільноти.   </vt:lpstr>
      <vt:lpstr>Індикатори злочинів на ґрунті ненависті:  </vt:lpstr>
      <vt:lpstr> Дії на ґрунті ненависті до ЛГБТ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для жертви:</vt:lpstr>
      <vt:lpstr>Заходи запобігання:</vt:lpstr>
      <vt:lpstr>ДЯКУЮ ЗА УВАГУ!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Николай Подолин</cp:lastModifiedBy>
  <cp:revision>63</cp:revision>
  <dcterms:created xsi:type="dcterms:W3CDTF">2015-11-08T11:11:39Z</dcterms:created>
  <dcterms:modified xsi:type="dcterms:W3CDTF">2017-12-08T07:23:52Z</dcterms:modified>
</cp:coreProperties>
</file>