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" y="380271"/>
            <a:ext cx="918102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6156684" cy="3096344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Торгівля органами та тканинами людини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440610"/>
            <a:ext cx="4968552" cy="286870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Доповідач: </a:t>
            </a:r>
            <a:r>
              <a:rPr lang="uk-UA" sz="2800" b="1" dirty="0" err="1" smtClean="0">
                <a:solidFill>
                  <a:schemeClr val="bg1"/>
                </a:solidFill>
                <a:latin typeface="+mj-lt"/>
              </a:rPr>
              <a:t>Вальчук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 Любов  Сергіївна</a:t>
            </a:r>
          </a:p>
          <a:p>
            <a:pPr algn="r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Студентка Інституту прокуратури та кримінальної юстиції України 5-го курсу 6-ї групи</a:t>
            </a:r>
          </a:p>
          <a:p>
            <a:pPr algn="r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Науковий керівник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uk-UA" sz="2800" b="1" dirty="0" err="1">
                <a:solidFill>
                  <a:schemeClr val="bg1"/>
                </a:solidFill>
                <a:latin typeface="+mj-lt"/>
              </a:rPr>
              <a:t>к.ю.н</a:t>
            </a:r>
            <a:r>
              <a:rPr lang="uk-UA" sz="2800" b="1" dirty="0">
                <a:solidFill>
                  <a:schemeClr val="bg1"/>
                </a:solidFill>
                <a:latin typeface="+mj-lt"/>
              </a:rPr>
              <a:t>., асистент 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кафедри кримінології та </a:t>
            </a:r>
          </a:p>
          <a:p>
            <a:pPr algn="r"/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кримінально-виконавчого права</a:t>
            </a:r>
          </a:p>
          <a:p>
            <a:pPr algn="r"/>
            <a:r>
              <a:rPr lang="uk-UA" sz="2800" b="1" dirty="0" err="1" smtClean="0">
                <a:solidFill>
                  <a:schemeClr val="bg1"/>
                </a:solidFill>
                <a:latin typeface="+mj-lt"/>
              </a:rPr>
              <a:t>Гальцова</a:t>
            </a:r>
            <a:r>
              <a:rPr lang="uk-UA" sz="2800" b="1" dirty="0" smtClean="0">
                <a:solidFill>
                  <a:schemeClr val="bg1"/>
                </a:solidFill>
                <a:latin typeface="+mj-lt"/>
              </a:rPr>
              <a:t> Олена Володимирівна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737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0" y="312751"/>
            <a:ext cx="8834558" cy="578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 У </a:t>
            </a:r>
            <a:r>
              <a:rPr lang="uk-UA" b="1" dirty="0" smtClean="0">
                <a:solidFill>
                  <a:schemeClr val="tx1"/>
                </a:solidFill>
              </a:rPr>
              <a:t>2014</a:t>
            </a:r>
            <a:r>
              <a:rPr lang="uk-UA" dirty="0" smtClean="0">
                <a:solidFill>
                  <a:schemeClr val="tx1"/>
                </a:solidFill>
              </a:rPr>
              <a:t> році в </a:t>
            </a:r>
            <a:r>
              <a:rPr lang="uk-UA" dirty="0" err="1" smtClean="0">
                <a:solidFill>
                  <a:schemeClr val="tx1"/>
                </a:solidFill>
              </a:rPr>
              <a:t>україні</a:t>
            </a:r>
            <a:r>
              <a:rPr lang="uk-UA" dirty="0" smtClean="0">
                <a:solidFill>
                  <a:schemeClr val="tx1"/>
                </a:solidFill>
              </a:rPr>
              <a:t> виконано </a:t>
            </a:r>
            <a:r>
              <a:rPr lang="uk-UA" b="1" dirty="0" smtClean="0">
                <a:solidFill>
                  <a:schemeClr val="tx1"/>
                </a:solidFill>
              </a:rPr>
              <a:t>134 </a:t>
            </a:r>
            <a:r>
              <a:rPr lang="uk-UA" dirty="0" smtClean="0">
                <a:solidFill>
                  <a:schemeClr val="tx1"/>
                </a:solidFill>
              </a:rPr>
              <a:t>операції з трансплантації </a:t>
            </a:r>
            <a:r>
              <a:rPr lang="uk-UA" dirty="0" err="1" smtClean="0">
                <a:solidFill>
                  <a:schemeClr val="tx1"/>
                </a:solidFill>
              </a:rPr>
              <a:t>орГанів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+mj-lt"/>
              </a:rPr>
              <a:t>6 пересадок нирок,  потребували пересадки 2500 осіб;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+mj-lt"/>
              </a:rPr>
              <a:t>17 пересадок печінки , при потребі 1500;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+mj-lt"/>
              </a:rPr>
              <a:t> 8 операцій із трансплантації серця, при потребі 1000-1500 щороку.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5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Вартість органів на «чорному» ринку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ерце – від 30 000 до 50 000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$;</a:t>
            </a:r>
          </a:p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ирка – від 14 000 до 20 000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$;</a:t>
            </a:r>
          </a:p>
          <a:p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ідшлункова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залоза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- 70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000$;</a:t>
            </a:r>
          </a:p>
          <a:p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огівка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ока - 350 000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</a:p>
          <a:p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легені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 200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000$.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96" y="4031199"/>
            <a:ext cx="4273904" cy="267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9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9" y="620688"/>
            <a:ext cx="8440280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Добровільно готові ВІДДАТИ НА ПРОДАЖ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3333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+mj-lt"/>
              </a:rPr>
              <a:t>н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ирку – 2 000 осіб;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+mj-lt"/>
              </a:rPr>
              <a:t>п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ечінку -  1 000 осіб;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+mj-lt"/>
              </a:rPr>
              <a:t>р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огівку ока – 900 осіб;</a:t>
            </a:r>
          </a:p>
          <a:p>
            <a:pPr algn="ctr"/>
            <a:endParaRPr lang="uk-UA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uk-UA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uk-UA" b="1" dirty="0" smtClean="0">
                <a:solidFill>
                  <a:schemeClr val="tx1"/>
                </a:solidFill>
                <a:latin typeface="+mj-lt"/>
              </a:rPr>
              <a:t>кістковий мозок – 1 500 осіб;</a:t>
            </a:r>
          </a:p>
          <a:p>
            <a:pPr algn="ctr"/>
            <a:r>
              <a:rPr lang="uk-UA" b="1" dirty="0">
                <a:solidFill>
                  <a:schemeClr val="tx1"/>
                </a:solidFill>
                <a:latin typeface="+mj-lt"/>
              </a:rPr>
              <a:t>ш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кіру – 4 000 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осіб.</a:t>
            </a:r>
            <a:endParaRPr lang="uk-UA" b="1" dirty="0" smtClean="0">
              <a:solidFill>
                <a:schemeClr val="tx1"/>
              </a:solidFill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8845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9" y="188640"/>
            <a:ext cx="8775397" cy="65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err="1" smtClean="0">
                <a:solidFill>
                  <a:schemeClr val="bg1"/>
                </a:solidFill>
                <a:latin typeface="+mj-lt"/>
              </a:rPr>
              <a:t>Фетальні</a:t>
            </a:r>
            <a:r>
              <a:rPr lang="ru-RU" b="1" u="sng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latin typeface="+mj-lt"/>
              </a:rPr>
              <a:t>матеріали</a:t>
            </a:r>
            <a:r>
              <a:rPr lang="ru-RU" b="1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анатомічні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матеріали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мертвого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ембріона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плода)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, плацента,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пуповинна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кров.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+mj-lt"/>
              </a:rPr>
              <a:t>Використовуються :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+mj-lt"/>
              </a:rPr>
              <a:t>- для виготовлення ліків 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  <a:latin typeface="+mj-lt"/>
              </a:rPr>
              <a:t> - косметології ;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+mj-lt"/>
              </a:rPr>
              <a:t>- в харчовій промисловості.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23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656184"/>
          </a:xfrm>
        </p:spPr>
        <p:txBody>
          <a:bodyPr>
            <a:normAutofit/>
          </a:bodyPr>
          <a:lstStyle/>
          <a:p>
            <a:pPr algn="ctr"/>
            <a:r>
              <a:rPr lang="uk-UA" b="1" u="sng" dirty="0" smtClean="0">
                <a:solidFill>
                  <a:schemeClr val="bg1"/>
                </a:solidFill>
              </a:rPr>
              <a:t>Позитивні аспекти використання пуповинної крові</a:t>
            </a:r>
            <a:endParaRPr lang="ru-RU" b="1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256584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endParaRPr lang="uk-UA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+mj-lt"/>
              </a:rPr>
              <a:t>- здатність до поділу стовбурових клітин в 10 разів вища;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+mj-lt"/>
              </a:rPr>
              <a:t>- легкий та безболісний процес збору;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+mj-lt"/>
              </a:rPr>
              <a:t> - </a:t>
            </a:r>
            <a:r>
              <a:rPr lang="uk-UA" dirty="0" smtClean="0">
                <a:solidFill>
                  <a:schemeClr val="bg1"/>
                </a:solidFill>
                <a:latin typeface="+mj-lt"/>
              </a:rPr>
              <a:t>на 100% </a:t>
            </a:r>
            <a:r>
              <a:rPr lang="uk-UA" dirty="0" err="1" smtClean="0">
                <a:solidFill>
                  <a:schemeClr val="bg1"/>
                </a:solidFill>
                <a:latin typeface="+mj-lt"/>
              </a:rPr>
              <a:t>підійде</a:t>
            </a:r>
            <a:r>
              <a:rPr lang="uk-UA" dirty="0" smtClean="0">
                <a:solidFill>
                  <a:schemeClr val="bg1"/>
                </a:solidFill>
                <a:latin typeface="+mj-lt"/>
              </a:rPr>
              <a:t> для лікування дитини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+mj-lt"/>
              </a:rPr>
              <a:t>       на  </a:t>
            </a:r>
            <a:r>
              <a:rPr lang="uk-UA" b="1" dirty="0" smtClean="0">
                <a:solidFill>
                  <a:schemeClr val="bg1"/>
                </a:solidFill>
                <a:latin typeface="+mj-lt"/>
              </a:rPr>
              <a:t>25 </a:t>
            </a:r>
            <a:r>
              <a:rPr lang="ru-RU" b="1" dirty="0" smtClean="0">
                <a:solidFill>
                  <a:schemeClr val="bg1"/>
                </a:solidFill>
              </a:rPr>
              <a:t>% - </a:t>
            </a:r>
            <a:r>
              <a:rPr lang="ru-RU" b="1" dirty="0" err="1" smtClean="0">
                <a:solidFill>
                  <a:schemeClr val="bg1"/>
                </a:solidFill>
              </a:rPr>
              <a:t>рідним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братам</a:t>
            </a:r>
            <a:r>
              <a:rPr lang="ru-RU" b="1" dirty="0" smtClean="0">
                <a:solidFill>
                  <a:schemeClr val="bg1"/>
                </a:solidFill>
              </a:rPr>
              <a:t>(сестрам)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+mj-lt"/>
              </a:rPr>
              <a:t>       </a:t>
            </a:r>
            <a:r>
              <a:rPr lang="uk-UA" b="1" dirty="0" smtClean="0">
                <a:solidFill>
                  <a:schemeClr val="bg1"/>
                </a:solidFill>
                <a:latin typeface="+mj-lt"/>
              </a:rPr>
              <a:t>на  10 </a:t>
            </a:r>
            <a:r>
              <a:rPr lang="ru-RU" b="1" dirty="0" smtClean="0">
                <a:solidFill>
                  <a:schemeClr val="bg1"/>
                </a:solidFill>
              </a:rPr>
              <a:t>% - батькам</a:t>
            </a:r>
            <a:r>
              <a:rPr lang="ru-RU" b="1" dirty="0" smtClean="0">
                <a:solidFill>
                  <a:schemeClr val="bg1"/>
                </a:solidFill>
              </a:rPr>
              <a:t>;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- процедура не заборонена жодною релігією.</a:t>
            </a:r>
            <a:endParaRPr lang="ru-RU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90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Шляхи боротьби з ТОРГІВЛЕЮ ОРГАНАМИ  І ТКАНИНАМИ ЛЮДИНИ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 - внесення змін до ст. 143 КК України;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- дозволити донорство не лише родичам </a:t>
            </a:r>
            <a:r>
              <a:rPr lang="uk-UA" b="1" dirty="0" err="1" smtClean="0">
                <a:solidFill>
                  <a:schemeClr val="tx1"/>
                </a:solidFill>
              </a:rPr>
              <a:t>реціпієнта</a:t>
            </a:r>
            <a:r>
              <a:rPr lang="uk-UA" b="1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- дозволити посмертне донорство;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- створювати </a:t>
            </a:r>
            <a:r>
              <a:rPr lang="uk-UA" b="1" dirty="0" err="1" smtClean="0">
                <a:solidFill>
                  <a:schemeClr val="tx1"/>
                </a:solidFill>
              </a:rPr>
              <a:t>кріобанки</a:t>
            </a:r>
            <a:r>
              <a:rPr lang="uk-UA" b="1" dirty="0" smtClean="0">
                <a:solidFill>
                  <a:schemeClr val="tx1"/>
                </a:solidFill>
              </a:rPr>
              <a:t> на державному рівні;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 - розвивати </a:t>
            </a:r>
            <a:r>
              <a:rPr lang="uk-UA" b="1" dirty="0" err="1" smtClean="0">
                <a:solidFill>
                  <a:schemeClr val="tx1"/>
                </a:solidFill>
              </a:rPr>
              <a:t>ксенотрансплантацію</a:t>
            </a:r>
            <a:r>
              <a:rPr lang="uk-UA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088232" cy="23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09790"/>
            <a:ext cx="4012223" cy="210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3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8800" b="1" dirty="0" smtClean="0">
                <a:solidFill>
                  <a:schemeClr val="tx1"/>
                </a:solidFill>
              </a:rPr>
              <a:t/>
            </a:r>
            <a:br>
              <a:rPr lang="uk-UA" sz="8800" b="1" dirty="0" smtClean="0">
                <a:solidFill>
                  <a:schemeClr val="tx1"/>
                </a:solidFill>
              </a:rPr>
            </a:br>
            <a:r>
              <a:rPr lang="uk-UA" sz="8800" b="1" dirty="0">
                <a:solidFill>
                  <a:schemeClr val="tx1"/>
                </a:solidFill>
              </a:rPr>
              <a:t/>
            </a:r>
            <a:br>
              <a:rPr lang="uk-UA" sz="8800" b="1" dirty="0">
                <a:solidFill>
                  <a:schemeClr val="tx1"/>
                </a:solidFill>
              </a:rPr>
            </a:br>
            <a:r>
              <a:rPr lang="uk-UA" sz="8800" b="1" dirty="0" smtClean="0">
                <a:solidFill>
                  <a:schemeClr val="tx1"/>
                </a:solidFill>
              </a:rPr>
              <a:t/>
            </a:r>
            <a:br>
              <a:rPr lang="uk-UA" sz="8800" b="1" dirty="0" smtClean="0">
                <a:solidFill>
                  <a:schemeClr val="tx1"/>
                </a:solidFill>
              </a:rPr>
            </a:br>
            <a:r>
              <a:rPr lang="uk-UA" sz="8800" b="1" dirty="0">
                <a:solidFill>
                  <a:schemeClr val="tx1"/>
                </a:solidFill>
              </a:rPr>
              <a:t/>
            </a:r>
            <a:br>
              <a:rPr lang="uk-UA" sz="8800" b="1" dirty="0">
                <a:solidFill>
                  <a:schemeClr val="tx1"/>
                </a:solidFill>
              </a:rPr>
            </a:br>
            <a:r>
              <a:rPr lang="uk-UA" sz="8000" b="1" dirty="0" smtClean="0">
                <a:solidFill>
                  <a:schemeClr val="tx1"/>
                </a:solidFill>
              </a:rPr>
              <a:t>Дякую за увагу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8517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37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221</TotalTime>
  <Words>294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Торгівля органами та тканинами людини</vt:lpstr>
      <vt:lpstr> У 2014 році в україні виконано 134 операції з трансплантації орГанів</vt:lpstr>
      <vt:lpstr>Вартість органів на «чорному» ринку</vt:lpstr>
      <vt:lpstr>Добровільно готові ВІДДАТИ НА ПРОДАЖ</vt:lpstr>
      <vt:lpstr>Презентация PowerPoint</vt:lpstr>
      <vt:lpstr>Позитивні аспекти використання пуповинної крові</vt:lpstr>
      <vt:lpstr>Шляхи боротьби з ТОРГІВЛЕЮ ОРГАНАМИ  І ТКАНИНАМИ ЛЮДИНИ</vt:lpstr>
      <vt:lpstr>    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Торгівля органами та тканинами людини</dc:title>
  <dc:creator>Lyuba Vesnina</dc:creator>
  <cp:lastModifiedBy>Пользователь Windows</cp:lastModifiedBy>
  <cp:revision>20</cp:revision>
  <dcterms:created xsi:type="dcterms:W3CDTF">2017-12-05T20:29:07Z</dcterms:created>
  <dcterms:modified xsi:type="dcterms:W3CDTF">2017-12-06T16:21:50Z</dcterms:modified>
</cp:coreProperties>
</file>